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5" r:id="rId3"/>
    <p:sldId id="257" r:id="rId4"/>
    <p:sldId id="260" r:id="rId5"/>
    <p:sldId id="261" r:id="rId6"/>
    <p:sldId id="266" r:id="rId7"/>
  </p:sldIdLst>
  <p:sldSz cx="9144000" cy="6858000" type="screen4x3"/>
  <p:notesSz cx="6797675" cy="9872663"/>
  <p:defaultTextStyle>
    <a:defPPr>
      <a:defRPr lang="ru-RU"/>
    </a:defPPr>
    <a:lvl1pPr marL="0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1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4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5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6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6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9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0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32" algn="l" defTabSz="9142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790682414698118E-4"/>
          <c:y val="0"/>
          <c:w val="0.4883956692913386"/>
          <c:h val="0.716338844803220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1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03A-4B9D-A59D-D73DCB99B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Мероприятия с взаимодействием (43)</c:v>
                </c:pt>
                <c:pt idx="1">
                  <c:v>Мероприятия без взаимодействия (769)</c:v>
                </c:pt>
                <c:pt idx="2">
                  <c:v>Участие в проверках органов прокуратуры (44)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0.05</c:v>
                </c:pt>
                <c:pt idx="1">
                  <c:v>0.9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03A-4B9D-A59D-D73DCB99B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4626148293963253"/>
          <c:y val="7.2998982017339495E-2"/>
          <c:w val="0.36623851706036747"/>
          <c:h val="0.49406102362204718"/>
        </c:manualLayout>
      </c:layout>
      <c:overlay val="0"/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669467978642067E-2"/>
          <c:y val="3.8815224859348296E-2"/>
          <c:w val="0.9457271704469874"/>
          <c:h val="0.914606505309433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3333333333333E-3"/>
                  <c:y val="-2.812500000000000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62-4A44-8283-9A98C2FE4A33}"/>
                </c:ext>
              </c:extLst>
            </c:dLbl>
            <c:dLbl>
              <c:idx val="1"/>
              <c:layout>
                <c:manualLayout>
                  <c:x val="-4.1666666666666666E-3"/>
                  <c:y val="-2.812500000000000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62-4A44-8283-9A98C2FE4A33}"/>
                </c:ext>
              </c:extLst>
            </c:dLbl>
            <c:dLbl>
              <c:idx val="2"/>
              <c:layout>
                <c:manualLayout>
                  <c:x val="6.2500000000000767E-3"/>
                  <c:y val="-3.749999999999999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62-4A44-8283-9A98C2FE4A33}"/>
                </c:ext>
              </c:extLst>
            </c:dLbl>
            <c:dLbl>
              <c:idx val="3"/>
              <c:layout>
                <c:manualLayout>
                  <c:x val="6.2500000000000003E-3"/>
                  <c:y val="-3.7500000000000006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62-4A44-8283-9A98C2FE4A3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Предостережение</c:v>
                </c:pt>
                <c:pt idx="1">
                  <c:v>Профилактический визит</c:v>
                </c:pt>
                <c:pt idx="2">
                  <c:v>Консультирование</c:v>
                </c:pt>
                <c:pt idx="3">
                  <c:v>Информирование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851</c:v>
                </c:pt>
                <c:pt idx="1">
                  <c:v>50</c:v>
                </c:pt>
                <c:pt idx="2">
                  <c:v>95</c:v>
                </c:pt>
                <c:pt idx="3">
                  <c:v>1311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62-4A44-8283-9A98C2FE4A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0947968"/>
        <c:axId val="5973504"/>
        <c:axId val="0"/>
      </c:bar3DChart>
      <c:catAx>
        <c:axId val="709479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low"/>
        <c:crossAx val="5973504"/>
        <c:crosses val="autoZero"/>
        <c:auto val="1"/>
        <c:lblAlgn val="ctr"/>
        <c:lblOffset val="100"/>
        <c:noMultiLvlLbl val="0"/>
      </c:catAx>
      <c:valAx>
        <c:axId val="59735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094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accent2">
              <a:lumMod val="50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algn="ctr" defTabSz="91434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2" rIns="45712"/>
          <a:lstStyle>
            <a:lvl1pPr marL="0" marR="64004" indent="0" algn="r">
              <a:buNone/>
              <a:defRPr>
                <a:solidFill>
                  <a:schemeClr val="tx2"/>
                </a:solidFill>
              </a:defRPr>
            </a:lvl1pPr>
            <a:lvl2pPr marL="457171" indent="0" algn="ctr">
              <a:buNone/>
            </a:lvl2pPr>
            <a:lvl3pPr marL="914342" indent="0" algn="ctr">
              <a:buNone/>
            </a:lvl3pPr>
            <a:lvl4pPr marL="1371513" indent="0" algn="ctr">
              <a:buNone/>
            </a:lvl4pPr>
            <a:lvl5pPr marL="1828683" indent="0" algn="ctr">
              <a:buNone/>
            </a:lvl5pPr>
            <a:lvl6pPr marL="2285853" indent="0" algn="ctr">
              <a:buNone/>
            </a:lvl6pPr>
            <a:lvl7pPr marL="2743024" indent="0" algn="ctr">
              <a:buNone/>
            </a:lvl7pPr>
            <a:lvl8pPr marL="3200195" indent="0" algn="ctr">
              <a:buNone/>
            </a:lvl8pPr>
            <a:lvl9pPr marL="3657366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342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342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914342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08.08.2025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>
              <a:solidFill>
                <a:srgbClr val="72A376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9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08.08.2025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08.08.2025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08.08.2025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41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7" y="1059713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3"/>
            <a:ext cx="4572000" cy="1454888"/>
          </a:xfrm>
        </p:spPr>
        <p:txBody>
          <a:bodyPr lIns="91423" rIns="91423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08.08.2025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3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defTabSz="91434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3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defTabSz="914342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08.08.2025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45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46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46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08.08.2025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1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08.08.2025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77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08.08.2025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0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5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08.08.2025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3" tIns="0" rIns="91423" anchor="t"/>
          <a:lstStyle>
            <a:lvl1pPr marL="0" marR="18287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08.08.2025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3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4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3" tIns="45712" rIns="91423" bIns="45712" anchor="t" compatLnSpc="1"/>
          <a:lstStyle/>
          <a:p>
            <a:pPr defTabSz="91434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8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3" tIns="45712" rIns="91423" bIns="45712" anchor="t" compatLnSpc="1"/>
          <a:lstStyle/>
          <a:p>
            <a:pPr defTabSz="91434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3" tIns="45712" rIns="91423" bIns="45712" anchor="ctr" compatLnSpc="1"/>
          <a:lstStyle/>
          <a:p>
            <a:pPr algn="ctr" defTabSz="914342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defTabSz="914342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2" rIns="91423" bIns="45712" anchor="ctr"/>
          <a:lstStyle/>
          <a:p>
            <a:pPr defTabSz="914342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7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4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3" tIns="45712" rIns="91423" bIns="45712" anchor="t" compatLnSpc="1"/>
          <a:lstStyle/>
          <a:p>
            <a:pPr defTabSz="91434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8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3" tIns="45712" rIns="91423" bIns="45712" anchor="t" compatLnSpc="1"/>
          <a:lstStyle/>
          <a:p>
            <a:pPr defTabSz="914342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3" tIns="45712" rIns="91423" bIns="45712" anchor="ctr" compatLnSpc="1"/>
          <a:lstStyle/>
          <a:p>
            <a:pPr algn="ctr" defTabSz="914342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3" tIns="45712" rIns="91423" bIns="45712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 lIns="91423" tIns="45712" rIns="91423" bIns="45712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5"/>
            <a:ext cx="1920240" cy="365760"/>
          </a:xfrm>
          <a:prstGeom prst="rect">
            <a:avLst/>
          </a:prstGeom>
        </p:spPr>
        <p:txBody>
          <a:bodyPr vert="horz" lIns="91423" tIns="45712" rIns="91423" bIns="45712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342"/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 defTabSz="914342"/>
              <a:t>08.08.2025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3" y="6407944"/>
            <a:ext cx="2350681" cy="365125"/>
          </a:xfrm>
          <a:prstGeom prst="rect">
            <a:avLst/>
          </a:prstGeom>
        </p:spPr>
        <p:txBody>
          <a:bodyPr vert="horz" lIns="91423" tIns="45712" rIns="91423" bIns="45712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342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lIns="91423" tIns="45712" rIns="91423" bIns="45712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342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914342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1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37" indent="-256015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52" indent="-228585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81" indent="-228585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27" indent="-228585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3" indent="-228585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98" indent="-22858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83" indent="-22858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268" indent="-22858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853" indent="-228585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1204" y="1052736"/>
            <a:ext cx="8925341" cy="3456384"/>
          </a:xfrm>
          <a:prstGeom prst="rect">
            <a:avLst/>
          </a:prstGeom>
        </p:spPr>
        <p:txBody>
          <a:bodyPr vert="horz" lIns="91423" tIns="45712" rIns="91423" bIns="45712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обязательных требований земельного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10089" y="5647233"/>
            <a:ext cx="3916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Алькова Юлия Сергеевна,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6096917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начальника отдела государственного земельного надзора</a:t>
            </a:r>
          </a:p>
        </p:txBody>
      </p:sp>
    </p:spTree>
    <p:extLst>
      <p:ext uri="{BB962C8B-B14F-4D97-AF65-F5344CB8AC3E}">
        <p14:creationId xmlns:p14="http://schemas.microsoft.com/office/powerpoint/2010/main" val="36175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popova.KRSHN\Рабочий стол\герб РСХН\герб россельхознадзора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" y="127493"/>
            <a:ext cx="614983" cy="853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91105" y="188640"/>
            <a:ext cx="8229600" cy="490683"/>
          </a:xfrm>
          <a:prstGeom prst="rect">
            <a:avLst/>
          </a:prstGeom>
        </p:spPr>
        <p:txBody>
          <a:bodyPr lIns="76758" tIns="38379" rIns="76758" bIns="38379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767948"/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государственного земельного надзора</a:t>
            </a:r>
            <a:endParaRPr lang="ru-RU" sz="2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13478" y="946599"/>
            <a:ext cx="4890626" cy="538185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746" tIns="45688" rIns="91374" bIns="45688" anchor="ctr">
            <a:noAutofit/>
          </a:bodyPr>
          <a:lstStyle>
            <a:lvl1pPr marL="0" indent="0" algn="l" rtl="0" eaLnBrk="1" latinLnBrk="0" hangingPunct="1">
              <a:spcBef>
                <a:spcPts val="476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0181" indent="-272125" algn="l" rtl="0" eaLnBrk="1" latinLnBrk="0" hangingPunct="1">
              <a:spcBef>
                <a:spcPts val="386"/>
              </a:spcBef>
              <a:buClr>
                <a:schemeClr val="accent1"/>
              </a:buClr>
              <a:buFont typeface="Verdana"/>
              <a:buNone/>
              <a:defRPr kumimoji="0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3192" indent="-272125" algn="l" rtl="0" eaLnBrk="1" latinLnBrk="0" hangingPunct="1">
              <a:spcBef>
                <a:spcPts val="417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627" indent="-272125" algn="l" rtl="0" eaLnBrk="1" latinLnBrk="0" hangingPunct="1">
              <a:spcBef>
                <a:spcPts val="417"/>
              </a:spcBef>
              <a:buClr>
                <a:schemeClr val="accent2"/>
              </a:buClr>
              <a:buFont typeface="Wingdings 2"/>
              <a:buNone/>
              <a:defRPr kumimoji="0"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53" indent="-272125" algn="l" rtl="0" eaLnBrk="1" latinLnBrk="0" hangingPunct="1">
              <a:spcBef>
                <a:spcPts val="417"/>
              </a:spcBef>
              <a:buClr>
                <a:schemeClr val="accent2"/>
              </a:buClr>
              <a:buFont typeface="Wingdings 2"/>
              <a:buNone/>
              <a:defRPr kumimoji="0" sz="1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878" indent="-272125" algn="l" rtl="0" eaLnBrk="1" latinLnBrk="0" hangingPunct="1">
              <a:spcBef>
                <a:spcPts val="417"/>
              </a:spcBef>
              <a:buClr>
                <a:schemeClr val="accent3"/>
              </a:buClr>
              <a:buFont typeface="Wingdings 2"/>
              <a:buChar char="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77004" indent="-272125" algn="l" rtl="0" eaLnBrk="1" latinLnBrk="0" hangingPunct="1">
              <a:spcBef>
                <a:spcPts val="417"/>
              </a:spcBef>
              <a:buClr>
                <a:schemeClr val="accent3"/>
              </a:buClr>
              <a:buFont typeface="Wingdings 2"/>
              <a:buChar char="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9129" indent="-272125" algn="l" rtl="0" eaLnBrk="1" latinLnBrk="0" hangingPunct="1">
              <a:spcBef>
                <a:spcPts val="417"/>
              </a:spcBef>
              <a:buClr>
                <a:schemeClr val="accent3"/>
              </a:buClr>
              <a:buFont typeface="Wingdings 2"/>
              <a:buChar char="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21254" indent="-272125" algn="l" rtl="0" eaLnBrk="1" latinLnBrk="0" hangingPunct="1">
              <a:spcBef>
                <a:spcPts val="417"/>
              </a:spcBef>
              <a:buClr>
                <a:schemeClr val="accent3"/>
              </a:buClr>
              <a:buFont typeface="Wingdings 2"/>
              <a:buChar char="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767948">
              <a:buClr>
                <a:srgbClr val="72A376"/>
              </a:buClr>
            </a:pPr>
            <a:r>
              <a:rPr lang="ru-RU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мероприятий всего: 856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92898679"/>
              </p:ext>
            </p:extLst>
          </p:nvPr>
        </p:nvGraphicFramePr>
        <p:xfrm>
          <a:off x="113478" y="1340768"/>
          <a:ext cx="6096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8"/>
          <a:stretch/>
        </p:blipFill>
        <p:spPr bwMode="auto">
          <a:xfrm>
            <a:off x="6016793" y="980728"/>
            <a:ext cx="257181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8"/>
          <a:stretch/>
        </p:blipFill>
        <p:spPr bwMode="auto">
          <a:xfrm>
            <a:off x="1619672" y="4437112"/>
            <a:ext cx="2571813" cy="198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4" b="13850"/>
          <a:stretch/>
        </p:blipFill>
        <p:spPr bwMode="auto">
          <a:xfrm>
            <a:off x="6016793" y="4212433"/>
            <a:ext cx="2567178" cy="214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16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popova.KRSHN\Рабочий стол\герб РСХН\герб россельхознадзора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" y="127493"/>
            <a:ext cx="614983" cy="853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91105" y="188640"/>
            <a:ext cx="8229600" cy="648072"/>
          </a:xfrm>
          <a:prstGeom prst="rect">
            <a:avLst/>
          </a:prstGeom>
        </p:spPr>
        <p:txBody>
          <a:bodyPr lIns="76758" tIns="38379" rIns="76758" bIns="38379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767948"/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нарушения земельного законодательства и меры, принимаемые Управлением </a:t>
            </a:r>
            <a:endParaRPr lang="ru-RU" sz="2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2532" y="966597"/>
            <a:ext cx="3800633" cy="282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758" tIns="38379" rIns="76758" bIns="38379" rtlCol="0" anchor="ctr"/>
          <a:lstStyle/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123,3 тыс. га 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 земель.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1400" b="1" dirty="0" smtClean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50,1 тыс. га 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неиспользуемых </a:t>
            </a:r>
            <a:b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назначению </a:t>
            </a:r>
            <a:r>
              <a:rPr lang="ru-RU" sz="1400" b="1" dirty="0" err="1" smtClean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сельскохозяйсвенных</a:t>
            </a:r>
            <a:r>
              <a:rPr lang="ru-RU" sz="1400" b="1" dirty="0" smtClean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 </a:t>
            </a:r>
            <a:r>
              <a:rPr lang="ru-RU" sz="1400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173,2 га </a:t>
            </a:r>
            <a:r>
              <a:rPr lang="ru-RU" sz="1400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признаками неиспользования более трех лет).</a:t>
            </a: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1400" b="1" dirty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КНМ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4,97 тыс. га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 вовлечено в сельскохозяйственный </a:t>
            </a:r>
            <a:r>
              <a:rPr lang="ru-RU" sz="1400" b="1" dirty="0" smtClean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</a:t>
            </a:r>
            <a:endParaRPr lang="ru-RU" sz="1400" b="1" dirty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17632" y="980728"/>
            <a:ext cx="3960440" cy="2822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758" tIns="38379" rIns="76758" bIns="38379" rtlCol="0" anchor="ctr"/>
          <a:lstStyle/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Изъяты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земельных участков площадью 621,9 га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отношении 19 земельных участков площадью 201,9 га </a:t>
            </a:r>
            <a:r>
              <a:rPr lang="ru-RU" sz="1400" dirty="0" smtClean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судах решается вопрос об их изъятии).</a:t>
            </a: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1400" dirty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Досрочно расторгнуты договоры аренды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3624 га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сельскохозяйственных земель, неиспользуемых арендаторами.</a:t>
            </a: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1400" b="1" dirty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Добровольный отказ собственников от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земельных участков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общей площадью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196,7 га.</a:t>
            </a:r>
            <a:endParaRPr lang="ru-RU" sz="1400" b="1" dirty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2532" y="4033326"/>
            <a:ext cx="3800633" cy="2592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758" tIns="38379" rIns="76758" bIns="38379" rtlCol="0" anchor="ctr"/>
          <a:lstStyle/>
          <a:p>
            <a:pPr algn="ctr" defTabSz="914168"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несанкционированных свалок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ТКО на площади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 га</a:t>
            </a:r>
            <a:endParaRPr lang="ru-RU" sz="1400" b="1" dirty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defTabSz="914168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свалок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площади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 га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ликвидировано.</a:t>
            </a:r>
          </a:p>
          <a:p>
            <a:pPr algn="ctr" defTabSz="914168"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этом году в результате принятых Управлением мер</a:t>
            </a:r>
          </a:p>
          <a:p>
            <a:pPr marL="285750" indent="-285750" algn="ctr" defTabSz="914168"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ликвидировано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свалок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площади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4,28 га</a:t>
            </a:r>
            <a:endParaRPr lang="ru-RU" sz="1400" b="1" dirty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168">
              <a:defRPr/>
            </a:pPr>
            <a:endParaRPr lang="ru-RU" sz="1400" b="1" dirty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60265" y="4005064"/>
            <a:ext cx="3960440" cy="2620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758" tIns="38379" rIns="76758" bIns="38379" rtlCol="0" anchor="ctr"/>
          <a:lstStyle/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правообладателям захламленных земельных участков Управлением в судебном порядке предъявлено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исковых требования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возмещении вреда причиненного почвам, направлено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претензии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1400" dirty="0" smtClean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sz="1400" b="1" dirty="0" smtClean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за 2024 год и  текущий период направлено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исков</a:t>
            </a:r>
            <a:r>
              <a:rPr lang="ru-RU" sz="1400" b="1" dirty="0" smtClean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удовлетворено -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b="1" dirty="0" smtClean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мировое соглашение -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528428" y="2297083"/>
            <a:ext cx="489204" cy="189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4528428" y="5139738"/>
            <a:ext cx="489204" cy="189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637" y="486715"/>
            <a:ext cx="4425732" cy="21425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758" tIns="38379" rIns="76758" bIns="38379" rtlCol="0" anchor="ctr"/>
          <a:lstStyle/>
          <a:p>
            <a:pPr algn="ctr" defTabSz="914168"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зарастания многолетними сорняками сельскохозяйственных угодий</a:t>
            </a:r>
          </a:p>
          <a:p>
            <a:pPr algn="ctr" defTabSz="914168"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взаимодействует с ГУ МЧС</a:t>
            </a:r>
          </a:p>
          <a:p>
            <a:pPr algn="ctr" defTabSz="914168"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Красноярскому краю:</a:t>
            </a:r>
          </a:p>
          <a:p>
            <a:pPr algn="ctr" defTabSz="914168">
              <a:defRPr/>
            </a:pPr>
            <a:endParaRPr lang="ru-RU" sz="800" b="1" dirty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265 совместных выездных обследований;</a:t>
            </a: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материалы о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601 неиспользуемом земельном участке, общей площадью 44,9 тыс. га </a:t>
            </a:r>
            <a:r>
              <a:rPr lang="ru-RU" sz="1400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мер по обеспечению пожарной безопасности.</a:t>
            </a:r>
          </a:p>
        </p:txBody>
      </p:sp>
      <p:pic>
        <p:nvPicPr>
          <p:cNvPr id="3" name="Picture 3" descr="C:\Documents and Settings\popova.KRSHN\Рабочий стол\герб РСХН\герб россельхознадзора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" y="93364"/>
            <a:ext cx="614983" cy="853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G_41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" r="17076" b="6036"/>
          <a:stretch/>
        </p:blipFill>
        <p:spPr bwMode="auto">
          <a:xfrm>
            <a:off x="5220072" y="3068960"/>
            <a:ext cx="328485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9333" y="3068960"/>
            <a:ext cx="4536504" cy="1630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758" tIns="38379" rIns="76758" bIns="38379" rtlCol="0" anchor="ctr"/>
          <a:lstStyle/>
          <a:p>
            <a:pPr algn="ctr" defTabSz="914168"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1145 га 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 земель,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зарастающих сорной коноплей</a:t>
            </a:r>
          </a:p>
          <a:p>
            <a:pPr algn="ctr" defTabSz="914168">
              <a:defRPr/>
            </a:pPr>
            <a:r>
              <a:rPr lang="ru-RU" sz="1400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направлена в ГУ МВД по Красноярскому краю, в органы местного самоуправления.</a:t>
            </a:r>
          </a:p>
          <a:p>
            <a:pPr algn="ctr" defTabSz="914168">
              <a:defRPr/>
            </a:pPr>
            <a:endParaRPr lang="ru-RU" sz="800" dirty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914168">
              <a:buClr>
                <a:schemeClr val="accent6">
                  <a:lumMod val="50000"/>
                </a:schemeClr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конопля уничтожена </a:t>
            </a:r>
            <a:b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площади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885,6 га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(77 %).</a:t>
            </a:r>
          </a:p>
        </p:txBody>
      </p:sp>
    </p:spTree>
    <p:extLst>
      <p:ext uri="{BB962C8B-B14F-4D97-AF65-F5344CB8AC3E}">
        <p14:creationId xmlns:p14="http://schemas.microsoft.com/office/powerpoint/2010/main" val="13017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" y="3501008"/>
            <a:ext cx="349697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ocuments and Settings\popova.KRSHN\Рабочий стол\герб РСХН\герб россельхознадзора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7" y="93364"/>
            <a:ext cx="614983" cy="8532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5465" y="656064"/>
            <a:ext cx="7920880" cy="2376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758" tIns="38379" rIns="76758" bIns="38379" rtlCol="0" anchor="ctr"/>
          <a:lstStyle/>
          <a:p>
            <a:pPr algn="ctr" defTabSz="914168"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непосредственной организации и проведения контрольно-надзорных мероприятий </a:t>
            </a:r>
            <a:b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государственного земельного надзора Управлением проводится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разъяснительно-просветительская работа, направленная на профилактику правонарушений</a:t>
            </a:r>
            <a:endParaRPr lang="ru-RU" sz="1400" b="1" dirty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168">
              <a:defRPr/>
            </a:pPr>
            <a:endParaRPr lang="ru-RU" sz="1400" b="1" dirty="0">
              <a:solidFill>
                <a:srgbClr val="72A37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168">
              <a:defRPr/>
            </a:pP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профилактики и предупреждения нарушений земельного законодательства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Управления размещена актуальная информация</a:t>
            </a:r>
            <a:r>
              <a:rPr lang="ru-RU" sz="1400" b="1" dirty="0">
                <a:solidFill>
                  <a:srgbClr val="72A37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 основных полномочиях в сфере государственного земельного надзора, обязательных требованиях земельного законодательства, мерах ответственности за нарушения действующего законодательства.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18417024"/>
              </p:ext>
            </p:extLst>
          </p:nvPr>
        </p:nvGraphicFramePr>
        <p:xfrm>
          <a:off x="3563888" y="3071085"/>
          <a:ext cx="5688631" cy="327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791105" y="188640"/>
            <a:ext cx="8229600" cy="490683"/>
          </a:xfrm>
          <a:prstGeom prst="rect">
            <a:avLst/>
          </a:prstGeom>
        </p:spPr>
        <p:txBody>
          <a:bodyPr lIns="76758" tIns="38379" rIns="76758" bIns="38379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9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767948"/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</a:t>
            </a:r>
            <a:endParaRPr lang="ru-RU" sz="2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3888" y="632820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Объявлено предостережений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5905" y="632820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проф. визитов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79234" y="632820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консультирований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5808" y="632820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СМИ</a:t>
            </a:r>
          </a:p>
        </p:txBody>
      </p:sp>
    </p:spTree>
    <p:extLst>
      <p:ext uri="{BB962C8B-B14F-4D97-AF65-F5344CB8AC3E}">
        <p14:creationId xmlns:p14="http://schemas.microsoft.com/office/powerpoint/2010/main" val="64688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1204" y="1052736"/>
            <a:ext cx="8925341" cy="3456384"/>
          </a:xfrm>
          <a:prstGeom prst="rect">
            <a:avLst/>
          </a:prstGeom>
        </p:spPr>
        <p:txBody>
          <a:bodyPr vert="horz" lIns="91423" tIns="45712" rIns="91423" bIns="45712" anchor="t">
            <a:noAutofit/>
            <a:scene3d>
              <a:camera prst="orthographicFront"/>
              <a:lightRig rig="soft" dir="t"/>
            </a:scene3d>
            <a:sp3d prstMaterial="softEdge">
              <a:bevelT w="0" h="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2500" b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914400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/>
      </p:transition>
    </mc:Choice>
    <mc:Fallback xmlns="">
      <p:transition spd="slow">
        <p:push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232</Words>
  <Application>Microsoft Office PowerPoint</Application>
  <PresentationFormat>Экран (4:3)</PresentationFormat>
  <Paragraphs>52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Шадрина Ольга Сергеевна</dc:creator>
  <cp:lastModifiedBy>Алькова Юлия Сергеевна</cp:lastModifiedBy>
  <cp:revision>64</cp:revision>
  <cp:lastPrinted>2025-07-23T05:58:46Z</cp:lastPrinted>
  <dcterms:created xsi:type="dcterms:W3CDTF">2025-07-22T04:07:29Z</dcterms:created>
  <dcterms:modified xsi:type="dcterms:W3CDTF">2025-08-08T03:34:39Z</dcterms:modified>
</cp:coreProperties>
</file>