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20" r:id="rId5"/>
    <p:sldMasterId id="2147483732" r:id="rId6"/>
  </p:sldMasterIdLst>
  <p:sldIdLst>
    <p:sldId id="256" r:id="rId7"/>
    <p:sldId id="268" r:id="rId8"/>
    <p:sldId id="257" r:id="rId9"/>
    <p:sldId id="260" r:id="rId10"/>
    <p:sldId id="261" r:id="rId11"/>
    <p:sldId id="258" r:id="rId12"/>
    <p:sldId id="263" r:id="rId13"/>
    <p:sldId id="275" r:id="rId14"/>
    <p:sldId id="265" r:id="rId15"/>
    <p:sldId id="276" r:id="rId16"/>
    <p:sldId id="267" r:id="rId17"/>
    <p:sldId id="269" r:id="rId18"/>
    <p:sldId id="270" r:id="rId19"/>
    <p:sldId id="273" r:id="rId20"/>
    <p:sldId id="272" r:id="rId21"/>
    <p:sldId id="271" r:id="rId22"/>
    <p:sldId id="274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14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809E-FCE3-495D-B676-B5EBF6478263}" type="datetimeFigureOut">
              <a:rPr lang="ru-RU" smtClean="0"/>
              <a:t>09.08.2025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B97F2-66F8-416D-9E72-6A3670E69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950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809E-FCE3-495D-B676-B5EBF6478263}" type="datetimeFigureOut">
              <a:rPr lang="ru-RU" smtClean="0"/>
              <a:t>09.08.2025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B97F2-66F8-416D-9E72-6A3670E69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86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809E-FCE3-495D-B676-B5EBF6478263}" type="datetimeFigureOut">
              <a:rPr lang="ru-RU" smtClean="0"/>
              <a:t>09.08.2025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B97F2-66F8-416D-9E72-6A3670E69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657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266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840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601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581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19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930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475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034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809E-FCE3-495D-B676-B5EBF6478263}" type="datetimeFigureOut">
              <a:rPr lang="ru-RU" smtClean="0"/>
              <a:t>09.08.2025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B97F2-66F8-416D-9E72-6A3670E69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3579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0300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287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450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0429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639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103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2938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1591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6108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262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809E-FCE3-495D-B676-B5EBF6478263}" type="datetimeFigureOut">
              <a:rPr lang="ru-RU" smtClean="0"/>
              <a:t>09.08.2025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B97F2-66F8-416D-9E72-6A3670E69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7512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149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598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4727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177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26256-77D0-4E72-8A84-FCA65D3467C5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1789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89842-58B1-4424-806E-C42B29BDFE6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6844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3854C-6E0C-480B-BF7A-B1798685B2D8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9794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B4EBB-BE2E-4A4C-8A69-ED13D503EDD0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485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A2972-8ABC-44B2-9BE7-019DBF03D1AD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4212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38C9C-8553-4105-884C-D34DBEC4DEFC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73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809E-FCE3-495D-B676-B5EBF6478263}" type="datetimeFigureOut">
              <a:rPr lang="ru-RU" smtClean="0"/>
              <a:t>09.08.2025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B97F2-66F8-416D-9E72-6A3670E69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2725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49CE2-577D-4090-8E13-1C907C9ECD5C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160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FA62E-F445-4D53-B88E-0D28AD4EEBC9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70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78EED-5459-4EAE-BBF4-2BBB795ABE89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7870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CB022-CBE4-4931-ABA3-ACA02AFE8259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809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C60F3-8123-4E9F-BEB5-53A41062665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2219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1479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97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2301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634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628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809E-FCE3-495D-B676-B5EBF6478263}" type="datetimeFigureOut">
              <a:rPr lang="ru-RU" smtClean="0"/>
              <a:t>09.08.2025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B97F2-66F8-416D-9E72-6A3670E69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561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523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2915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6865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5051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3608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5220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FE09-2201-459B-AAE9-145D54038A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3D4B0-3B34-4D55-B1BB-34BD70A02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7406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FE09-2201-459B-AAE9-145D54038A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3D4B0-3B34-4D55-B1BB-34BD70A02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8397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FE09-2201-459B-AAE9-145D54038A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3D4B0-3B34-4D55-B1BB-34BD70A02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643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FE09-2201-459B-AAE9-145D54038A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3D4B0-3B34-4D55-B1BB-34BD70A02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40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809E-FCE3-495D-B676-B5EBF6478263}" type="datetimeFigureOut">
              <a:rPr lang="ru-RU" smtClean="0"/>
              <a:t>09.08.2025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B97F2-66F8-416D-9E72-6A3670E69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4533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FE09-2201-459B-AAE9-145D54038A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3D4B0-3B34-4D55-B1BB-34BD70A02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7727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FE09-2201-459B-AAE9-145D54038A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3D4B0-3B34-4D55-B1BB-34BD70A02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0952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FE09-2201-459B-AAE9-145D54038A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3D4B0-3B34-4D55-B1BB-34BD70A02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9076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FE09-2201-459B-AAE9-145D54038A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3D4B0-3B34-4D55-B1BB-34BD70A02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4448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FE09-2201-459B-AAE9-145D54038A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3D4B0-3B34-4D55-B1BB-34BD70A02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2496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FE09-2201-459B-AAE9-145D54038A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3D4B0-3B34-4D55-B1BB-34BD70A02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0003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FE09-2201-459B-AAE9-145D54038A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3D4B0-3B34-4D55-B1BB-34BD70A02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773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809E-FCE3-495D-B676-B5EBF6478263}" type="datetimeFigureOut">
              <a:rPr lang="ru-RU" smtClean="0"/>
              <a:t>09.08.2025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B97F2-66F8-416D-9E72-6A3670E69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019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809E-FCE3-495D-B676-B5EBF6478263}" type="datetimeFigureOut">
              <a:rPr lang="ru-RU" smtClean="0"/>
              <a:t>09.08.2025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B97F2-66F8-416D-9E72-6A3670E69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046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1809E-FCE3-495D-B676-B5EBF6478263}" type="datetimeFigureOut">
              <a:rPr lang="ru-RU" smtClean="0"/>
              <a:t>09.08.2025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B97F2-66F8-416D-9E72-6A3670E69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415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1809E-FCE3-495D-B676-B5EBF6478263}" type="datetimeFigureOut">
              <a:rPr lang="ru-RU" smtClean="0"/>
              <a:t>09.08.2025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B97F2-66F8-416D-9E72-6A3670E69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580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68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12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92A30C-EFD8-4FBE-8585-123D379C3027}" type="slidenum">
              <a:rPr lang="ru-RU" alt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218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A90F2-236C-4EE2-BEB1-19B0939239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D8421-CA4C-42E0-B942-FD888009ED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5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1FE09-2201-459B-AAE9-145D54038A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3D4B0-3B34-4D55-B1BB-34BD70A02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48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30" y="0"/>
            <a:ext cx="10621107" cy="675249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0246" y="-562708"/>
            <a:ext cx="10316308" cy="497644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</a:rPr>
              <a:t>Агроэкологическое состояние и перспективы использования земель, выведенных из сельскохозяйственного оборота</a:t>
            </a:r>
            <a:endParaRPr lang="ru-RU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040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028" y="0"/>
            <a:ext cx="5702300" cy="6679096"/>
          </a:xfrm>
        </p:spPr>
      </p:pic>
      <p:sp>
        <p:nvSpPr>
          <p:cNvPr id="5" name="Прямоугольник 4"/>
          <p:cNvSpPr/>
          <p:nvPr/>
        </p:nvSpPr>
        <p:spPr>
          <a:xfrm>
            <a:off x="3048000" y="301350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ea typeface="+mj-ea"/>
                <a:cs typeface="+mj-cs"/>
              </a:rPr>
              <a:t>И при современной технике </a:t>
            </a:r>
            <a:r>
              <a:rPr lang="ru-RU" sz="2400" b="1" dirty="0">
                <a:solidFill>
                  <a:schemeClr val="bg1"/>
                </a:solidFill>
                <a:ea typeface="+mj-ea"/>
                <a:cs typeface="+mj-cs"/>
              </a:rPr>
              <a:t>без крестьянских рук</a:t>
            </a:r>
            <a:r>
              <a:rPr lang="ru-RU" sz="2400" b="1" dirty="0">
                <a:solidFill>
                  <a:srgbClr val="FFFF00"/>
                </a:solidFill>
                <a:ea typeface="+mj-ea"/>
                <a:cs typeface="+mj-cs"/>
              </a:rPr>
              <a:t> ЗАЛЕЖИ не освоить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297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39254" cy="7621588"/>
          </a:xfrm>
        </p:spPr>
      </p:pic>
      <p:sp>
        <p:nvSpPr>
          <p:cNvPr id="5" name="Прямоугольник 4"/>
          <p:cNvSpPr/>
          <p:nvPr/>
        </p:nvSpPr>
        <p:spPr>
          <a:xfrm>
            <a:off x="1130233" y="430639"/>
            <a:ext cx="7787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ПРЕДПОСЕВНАЯ КУЛЬТИВАЦИЯ 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ТРЕХЛЕТНЕЙ ЗАЛЕЖИ</a:t>
            </a:r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898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27850" cy="7385050"/>
          </a:xfrm>
        </p:spPr>
      </p:pic>
      <p:sp>
        <p:nvSpPr>
          <p:cNvPr id="5" name="Прямоугольник 4"/>
          <p:cNvSpPr/>
          <p:nvPr/>
        </p:nvSpPr>
        <p:spPr>
          <a:xfrm>
            <a:off x="1886135" y="684684"/>
            <a:ext cx="3538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ПОСЕВ ОЗИМОЙ РЖИ</a:t>
            </a:r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580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367" y="88412"/>
            <a:ext cx="6538546" cy="7366000"/>
          </a:xfrm>
        </p:spPr>
      </p:pic>
      <p:sp>
        <p:nvSpPr>
          <p:cNvPr id="5" name="Прямоугольник 4"/>
          <p:cNvSpPr/>
          <p:nvPr/>
        </p:nvSpPr>
        <p:spPr>
          <a:xfrm>
            <a:off x="4295801" y="964023"/>
            <a:ext cx="3321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ВСХОДЫ ОЗИМОЙ РЖИ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156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2692" y="406522"/>
            <a:ext cx="10972800" cy="217731"/>
          </a:xfrm>
        </p:spPr>
        <p:txBody>
          <a:bodyPr>
            <a:noAutofit/>
          </a:bodyPr>
          <a:lstStyle/>
          <a:p>
            <a:pPr algn="just">
              <a:spcAft>
                <a:spcPts val="60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Влияние минеральных удобрений на урожай зерновых культур при разных сроках освоения разновозрастных залежей </a:t>
            </a:r>
            <a:r>
              <a:rPr lang="ru-RU" sz="2400" dirty="0">
                <a:solidFill>
                  <a:srgbClr val="C00000"/>
                </a:solidFill>
              </a:rPr>
              <a:t>дерново-подзолистых почв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ц/га</a:t>
            </a:r>
            <a:endParaRPr lang="ru-RU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38627"/>
              </p:ext>
            </p:extLst>
          </p:nvPr>
        </p:nvGraphicFramePr>
        <p:xfrm>
          <a:off x="394449" y="987938"/>
          <a:ext cx="11008656" cy="5835175"/>
        </p:xfrm>
        <a:graphic>
          <a:graphicData uri="http://schemas.openxmlformats.org/drawingml/2006/table">
            <a:tbl>
              <a:tblPr firstRow="1" firstCol="1" bandRow="1"/>
              <a:tblGrid>
                <a:gridCol w="1924903"/>
                <a:gridCol w="1063705"/>
                <a:gridCol w="1063705"/>
                <a:gridCol w="967920"/>
                <a:gridCol w="1239596"/>
                <a:gridCol w="1187206"/>
                <a:gridCol w="1292982"/>
                <a:gridCol w="1081433"/>
                <a:gridCol w="1187206"/>
              </a:tblGrid>
              <a:tr h="57620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Вариант опыта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Годы после освоения 3-х летней залежи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Годы после освоения 10-ти летней залежи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33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2-й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3-й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4-й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-5524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Среднее</a:t>
                      </a:r>
                    </a:p>
                    <a:p>
                      <a:pPr indent="-5524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</a:t>
                      </a:r>
                    </a:p>
                    <a:p>
                      <a:pPr indent="-5778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вариантам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67005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2-й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3-й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4-й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Среднее по</a:t>
                      </a:r>
                    </a:p>
                    <a:p>
                      <a:pPr algn="ctr" defTabSz="896938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вариантам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99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7780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Озимая рожь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Пшеница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Овёс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31750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Озимая рожь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Пшеница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80010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Овёс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33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Контроль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3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N60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"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24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P60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К60-рожь</a:t>
                      </a:r>
                    </a:p>
                    <a:p>
                      <a:pPr indent="90170" algn="just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N60P60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-яровые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288">
                <a:tc>
                  <a:txBody>
                    <a:bodyPr/>
                    <a:lstStyle/>
                    <a:p>
                      <a:pPr indent="-71755" algn="just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60К60 + 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60 -рожь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60-яровые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3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НСР</a:t>
                      </a:r>
                      <a:r>
                        <a:rPr lang="ru-RU" sz="18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991118" y="-480383"/>
            <a:ext cx="169418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2800"/>
          </a:p>
        </p:txBody>
      </p:sp>
    </p:spTree>
    <p:extLst>
      <p:ext uri="{BB962C8B-B14F-4D97-AF65-F5344CB8AC3E}">
        <p14:creationId xmlns:p14="http://schemas.microsoft.com/office/powerpoint/2010/main" val="1510534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955" y="365125"/>
            <a:ext cx="11545294" cy="132556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РЕЗУЛЬТАТЫ ОСВОЕНИЯ </a:t>
            </a:r>
            <a:r>
              <a:rPr lang="ru-RU" sz="2800" b="1" dirty="0" smtClean="0">
                <a:solidFill>
                  <a:srgbClr val="0070C0"/>
                </a:solidFill>
              </a:rPr>
              <a:t>на следующий год</a:t>
            </a:r>
            <a:r>
              <a:rPr lang="ru-RU" sz="2800" b="1" dirty="0" smtClean="0">
                <a:solidFill>
                  <a:srgbClr val="C00000"/>
                </a:solidFill>
              </a:rPr>
              <a:t>    </a:t>
            </a:r>
            <a:r>
              <a:rPr lang="ru-RU" sz="2000" b="1" dirty="0" smtClean="0">
                <a:solidFill>
                  <a:srgbClr val="C00000"/>
                </a:solidFill>
              </a:rPr>
              <a:t>ОЗИМАЯ РОЖЬ ПЕРЕД УБОРКОЙ.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250" y="1304014"/>
            <a:ext cx="5740840" cy="5375081"/>
          </a:xfrm>
        </p:spPr>
      </p:pic>
    </p:spTree>
    <p:extLst>
      <p:ext uri="{BB962C8B-B14F-4D97-AF65-F5344CB8AC3E}">
        <p14:creationId xmlns:p14="http://schemas.microsoft.com/office/powerpoint/2010/main" val="32288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ОПРЕДЕЛЕНИЕ ВОЗРАСТА ЗАЛЕЖИ ПО ВЕГЕТАЦИОННЫМ ИНДЕКСАМ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ДЗЗ на Зареченском стационаре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" y="2451948"/>
            <a:ext cx="5925650" cy="417745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896055" cy="639762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Без ДЗЗ мы не учтём, потеряем и обеднеем.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4454524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Рациональное использование почвенного потенциала страны — основа её благосостояния, и поэтому первостепенной задачей государственного управления земельными ресурсами является организация мониторинга земель. Наиболее важный инструмент мониторинга — применение данных дистанционного зондирования Земли.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настоящее время особое значение имеет обнаружение и учёт земель, находящихся в состоянии залежей</a:t>
            </a:r>
            <a:r>
              <a:rPr lang="ru-RU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В данной работе проанализированы различные способы анализа и методы обработки космических снимков с целью обнаружения залежей и определения их возраста, такие как визуальное дешифрирование с целью выявления основных и дополнительных дешифровочных признаков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2384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61" y="59490"/>
            <a:ext cx="10950404" cy="806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3216275" y="1125539"/>
            <a:ext cx="6858000" cy="9350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4000" b="1" dirty="0">
                <a:solidFill>
                  <a:srgbClr val="FFFF00"/>
                </a:solidFill>
              </a:rPr>
              <a:t>БЛАГОДАРЮ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6900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04813"/>
            <a:ext cx="8229600" cy="576262"/>
          </a:xfrm>
        </p:spPr>
        <p:txBody>
          <a:bodyPr/>
          <a:lstStyle/>
          <a:p>
            <a:pPr eaLnBrk="1" hangingPunct="1"/>
            <a:r>
              <a:rPr lang="ru-RU" altLang="ru-RU" sz="2800" dirty="0">
                <a:solidFill>
                  <a:schemeClr val="tx1"/>
                </a:solidFill>
              </a:rPr>
              <a:t>З А Л Е Ж Н Ы Е   З Е М Л И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8213" y="981075"/>
            <a:ext cx="8280400" cy="53609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000"/>
              <a:t>В России с 1990 по 2005 гг. выведено из пашни 15 … 21,6 млн. га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000" b="1"/>
              <a:t>Термин «залежь»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000"/>
              <a:t>*</a:t>
            </a:r>
            <a:r>
              <a:rPr lang="ru-RU" altLang="ru-RU" sz="2000" b="1"/>
              <a:t>Геоботанический словарь</a:t>
            </a:r>
            <a:r>
              <a:rPr lang="ru-RU" altLang="ru-RU" sz="2000"/>
              <a:t> Б.А. Быкова – поле, необрабатываемое более года, происходит восстановление естественной растительности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2000"/>
          </a:p>
          <a:p>
            <a:pPr eaLnBrk="1" hangingPunct="1">
              <a:lnSpc>
                <a:spcPct val="80000"/>
              </a:lnSpc>
            </a:pPr>
            <a:r>
              <a:rPr lang="ru-RU" altLang="ru-RU" sz="2000" b="1"/>
              <a:t>Словарь по почвоведению</a:t>
            </a:r>
            <a:r>
              <a:rPr lang="ru-RU" altLang="ru-RU" sz="2000"/>
              <a:t> – нераспахиваемый и незасеваемый участок земли, использовавшийся ранее в земледелии</a:t>
            </a:r>
          </a:p>
          <a:p>
            <a:pPr eaLnBrk="1" hangingPunct="1">
              <a:lnSpc>
                <a:spcPct val="80000"/>
              </a:lnSpc>
            </a:pPr>
            <a:endParaRPr lang="ru-RU" altLang="ru-RU" sz="2000"/>
          </a:p>
          <a:p>
            <a:pPr eaLnBrk="1" hangingPunct="1">
              <a:lnSpc>
                <a:spcPct val="80000"/>
              </a:lnSpc>
            </a:pPr>
            <a:r>
              <a:rPr lang="ru-RU" altLang="ru-RU" sz="2000" b="1"/>
              <a:t>ГИПРОЗемы </a:t>
            </a:r>
            <a:r>
              <a:rPr lang="ru-RU" altLang="ru-RU" sz="2000"/>
              <a:t>– перевод земель в категорию залежь производился на третий год после прекращения обработки</a:t>
            </a:r>
          </a:p>
          <a:p>
            <a:pPr eaLnBrk="1" hangingPunct="1">
              <a:lnSpc>
                <a:spcPct val="80000"/>
              </a:lnSpc>
            </a:pPr>
            <a:endParaRPr lang="ru-RU" altLang="ru-RU" sz="2000"/>
          </a:p>
          <a:p>
            <a:pPr eaLnBrk="1" hangingPunct="1">
              <a:lnSpc>
                <a:spcPct val="80000"/>
              </a:lnSpc>
            </a:pPr>
            <a:r>
              <a:rPr lang="ru-RU" altLang="ru-RU" sz="2000" b="1"/>
              <a:t>По словарю Ушакова</a:t>
            </a:r>
            <a:r>
              <a:rPr lang="ru-RU" altLang="ru-RU" sz="2000"/>
              <a:t> - целинная или пахотная земля, оставленная на время без обработки в целях восстановления ее плодородия</a:t>
            </a:r>
          </a:p>
          <a:p>
            <a:pPr eaLnBrk="1" hangingPunct="1">
              <a:lnSpc>
                <a:spcPct val="80000"/>
              </a:lnSpc>
            </a:pPr>
            <a:endParaRPr lang="ru-RU" altLang="ru-RU" sz="20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000"/>
              <a:t>*  </a:t>
            </a:r>
            <a:r>
              <a:rPr lang="ru-RU" altLang="ru-RU" sz="2000" b="1"/>
              <a:t>Энциклопедия сельского хозяйства</a:t>
            </a:r>
            <a:r>
              <a:rPr lang="ru-RU" altLang="ru-RU" sz="2000"/>
              <a:t> – пашня, необрабатываемая длительное время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000"/>
              <a:t>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2000"/>
          </a:p>
        </p:txBody>
      </p:sp>
    </p:spTree>
    <p:extLst>
      <p:ext uri="{BB962C8B-B14F-4D97-AF65-F5344CB8AC3E}">
        <p14:creationId xmlns:p14="http://schemas.microsoft.com/office/powerpoint/2010/main" val="430921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Карта природного районирования Красноярского края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519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16524" y="325316"/>
            <a:ext cx="8801100" cy="718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40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40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СИТУАЦИЯ ПО ЗАЛЕЖАМ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93532"/>
            <a:ext cx="10515600" cy="5183431"/>
          </a:xfrm>
        </p:spPr>
        <p:txBody>
          <a:bodyPr>
            <a:normAutofit fontScale="77500" lnSpcReduction="20000"/>
          </a:bodyPr>
          <a:lstStyle/>
          <a:p>
            <a:pPr indent="457200" algn="just">
              <a:lnSpc>
                <a:spcPct val="150000"/>
              </a:lnSpc>
              <a:spcAft>
                <a:spcPts val="0"/>
              </a:spcAft>
              <a:tabLst>
                <a:tab pos="3138488" algn="l"/>
              </a:tabLs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данным Управления Росреестра по Красноярскому краю площадь сельхозугодий в регионе составляет 4921,7 тыс.га, в том числе: </a:t>
            </a:r>
            <a:r>
              <a:rPr lang="ru-RU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пашня 2966,2; залежь 125,5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сенокосы 669,2; пастбища 1145,7 тыс. га. </a:t>
            </a:r>
            <a:r>
              <a:rPr lang="ru-RU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используется 1136,6 тыс.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 ранее распаханных земель </a:t>
            </a:r>
            <a:r>
              <a:rPr lang="ru-RU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(27,7%),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которые, по нашему мнению, фактически являются разновозрастными залежными землями. Наибольшие площади неиспользуемых земель располагаются в северной лесостепной (40-60%  от ранее распахиваемой территории) и особенно в подтаёжной зонах края (60-90%). Часть этих земель зарастает преимущественно злаковым разнотравьем, часть – лесом. Значительные площади покрыты 10-20-ти летним древостоем и для их восстановления требуется уже коренная мелиорация – мероприятие очень дорогостоящее и нерентабельное в современных условиях. </a:t>
            </a:r>
            <a:endParaRPr lang="ru-RU" sz="20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4383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1" y="32272"/>
            <a:ext cx="9522341" cy="6466730"/>
          </a:xfrm>
        </p:spPr>
      </p:pic>
      <p:sp>
        <p:nvSpPr>
          <p:cNvPr id="7" name="Прямоугольник 6"/>
          <p:cNvSpPr/>
          <p:nvPr/>
        </p:nvSpPr>
        <p:spPr>
          <a:xfrm>
            <a:off x="2351584" y="1476736"/>
            <a:ext cx="71287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Оценка и технологии освоения залежных земель</a:t>
            </a:r>
            <a:endParaRPr lang="ru-RU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286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298" y="269710"/>
            <a:ext cx="10515600" cy="64469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Распределение пахотных земель по природным зонам </a:t>
            </a:r>
          </a:p>
        </p:txBody>
      </p:sp>
      <p:pic>
        <p:nvPicPr>
          <p:cNvPr id="4" name="Picture 2069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8842" y="779228"/>
            <a:ext cx="9183756" cy="627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1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425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ТЕРРИТОРИЯ ОСВОЕНИЯ, или всё ли надо возвращать в пашню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-565638" y="1825625"/>
            <a:ext cx="5181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65531" y="1266092"/>
            <a:ext cx="4948090" cy="55215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8407" y="1266092"/>
            <a:ext cx="5064369" cy="543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52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0277" y="-103431"/>
            <a:ext cx="10972800" cy="11430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Содержание в почве (0-25 см) пашни и залежи форм гумусовых веществ 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149470" y="931985"/>
          <a:ext cx="11155710" cy="57568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254788"/>
                <a:gridCol w="1938863"/>
                <a:gridCol w="1166888"/>
                <a:gridCol w="1086566"/>
                <a:gridCol w="798748"/>
                <a:gridCol w="1189198"/>
                <a:gridCol w="720659"/>
              </a:tblGrid>
              <a:tr h="26082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почвы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 опыта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Гумус,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3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 н. NаОН</a:t>
                      </a: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мг/100 г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08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ГК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ФК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ГК:ФК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824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Ачинско-Боготольский природный округ, Тюхтетский район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16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spc="-4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Дерново-подзолистая глубокодерновая глубокоподзолистая слабоглееватая среднесуглинистая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Пашня (яр. пшеница) - контроль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,55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14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 же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Залежь 10-и лет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4,08</a:t>
                      </a:r>
                      <a:r>
                        <a:rPr lang="ru-RU" sz="1300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751</a:t>
                      </a:r>
                      <a:r>
                        <a:rPr lang="ru-RU" sz="1300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420</a:t>
                      </a:r>
                      <a:r>
                        <a:rPr lang="ru-RU" sz="1300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331</a:t>
                      </a:r>
                      <a:r>
                        <a:rPr lang="ru-RU" sz="1300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1,31</a:t>
                      </a:r>
                      <a:r>
                        <a:rPr lang="ru-RU" sz="1300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8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НСР</a:t>
                      </a:r>
                      <a:r>
                        <a:rPr lang="ru-RU" sz="13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6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Серая лесная среднемощная </a:t>
                      </a:r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глубоковскипающая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тяжелосуглинистая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Пашня (яр. пшеница) - контроль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3,56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8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 же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Залежь 10-и лет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4,72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1,67</a:t>
                      </a:r>
                      <a:r>
                        <a:rPr lang="ru-RU" sz="1300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8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НСР</a:t>
                      </a:r>
                      <a:r>
                        <a:rPr lang="ru-RU" sz="13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1,34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824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Назаровский природный округ, Шарыповский район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16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Серая лесная  среднемощная глубоковскипающая среднеглинистая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Пашня (яр. пшеница) - контроль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2,90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8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 же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Залежь 8-и лет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3,59</a:t>
                      </a:r>
                      <a:r>
                        <a:rPr lang="ru-RU" sz="1300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396</a:t>
                      </a:r>
                      <a:r>
                        <a:rPr lang="ru-RU" sz="1300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r>
                        <a:rPr lang="ru-RU" sz="1300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8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НСР</a:t>
                      </a:r>
                      <a:r>
                        <a:rPr lang="ru-RU" sz="13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824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Канский природный округ, Ирбейский район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16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Темно-серая лесная среднемощная  глубоковскипающая тяжелосуглинистая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Пашня (яр. пшеница) - контроль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8,17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1,30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8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 же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Залежь 10-и лет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8,34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1,31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78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Тренд накопления содержания форм гумусовых веществ  (в среднем за год)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0,093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18,5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35" marR="65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2250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365" y="195635"/>
            <a:ext cx="8363271" cy="6466730"/>
          </a:xfrm>
        </p:spPr>
      </p:pic>
      <p:sp>
        <p:nvSpPr>
          <p:cNvPr id="5" name="Прямоугольник 4"/>
          <p:cNvSpPr/>
          <p:nvPr/>
        </p:nvSpPr>
        <p:spPr>
          <a:xfrm>
            <a:off x="3143672" y="548681"/>
            <a:ext cx="6840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ВСПАШКА С ОБОРОТОМ ПЛАСТА</a:t>
            </a:r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2264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Оформление по умолчанию">
  <a:themeElements>
    <a:clrScheme name="Оформление по умолчанию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702</Words>
  <Application>Microsoft Office PowerPoint</Application>
  <PresentationFormat>Широкоэкранный</PresentationFormat>
  <Paragraphs>196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Тема Office</vt:lpstr>
      <vt:lpstr>1_Тема Office</vt:lpstr>
      <vt:lpstr>2_Тема Office</vt:lpstr>
      <vt:lpstr>Оформление по умолчанию</vt:lpstr>
      <vt:lpstr>5_Тема Office</vt:lpstr>
      <vt:lpstr>7_Тема Office</vt:lpstr>
      <vt:lpstr>Агроэкологическое состояние и перспективы использования земель, выведенных из сельскохозяйственного оборота</vt:lpstr>
      <vt:lpstr>З А Л Е Ж Н Ы Е   З Е М Л И</vt:lpstr>
      <vt:lpstr>Карта природного районирования Красноярского края</vt:lpstr>
      <vt:lpstr>СИТУАЦИЯ ПО ЗАЛЕЖАМ</vt:lpstr>
      <vt:lpstr>Презентация PowerPoint</vt:lpstr>
      <vt:lpstr>Распределение пахотных земель по природным зонам </vt:lpstr>
      <vt:lpstr>ТЕРРИТОРИЯ ОСВОЕНИЯ, или всё ли надо возвращать в пашню</vt:lpstr>
      <vt:lpstr>Содержание в почве (0-25 см) пашни и залежи форм гумусовых веществ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Влияние минеральных удобрений на урожай зерновых культур при разных сроках освоения разновозрастных залежей дерново-подзолистых почв, ц/га</vt:lpstr>
      <vt:lpstr>РЕЗУЛЬТАТЫ ОСВОЕНИЯ на следующий год    ОЗИМАЯ РОЖЬ ПЕРЕД УБОРКОЙ.</vt:lpstr>
      <vt:lpstr>ОПРЕДЕЛЕНИЕ ВОЗРАСТА ЗАЛЕЖИ ПО ВЕГЕТАЦИОННЫМ ИНДЕКСАМ</vt:lpstr>
      <vt:lpstr>БЛАГОДАРЮ ЗА ВНИМАНИЕ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Агроэкологическое состояние и перспективы использования земель, выведенных из сельскохозяйственного оборота</dc:title>
  <dc:creator>Трубников Юрий Николаевич</dc:creator>
  <cp:lastModifiedBy>Трубников Юрий Николаевич</cp:lastModifiedBy>
  <cp:revision>7</cp:revision>
  <dcterms:created xsi:type="dcterms:W3CDTF">2025-08-09T05:58:01Z</dcterms:created>
  <dcterms:modified xsi:type="dcterms:W3CDTF">2025-08-09T07:41:01Z</dcterms:modified>
</cp:coreProperties>
</file>