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4186" r:id="rId2"/>
  </p:sldMasterIdLst>
  <p:notesMasterIdLst>
    <p:notesMasterId r:id="rId17"/>
  </p:notesMasterIdLst>
  <p:handoutMasterIdLst>
    <p:handoutMasterId r:id="rId18"/>
  </p:handoutMasterIdLst>
  <p:sldIdLst>
    <p:sldId id="579" r:id="rId3"/>
    <p:sldId id="599" r:id="rId4"/>
    <p:sldId id="600" r:id="rId5"/>
    <p:sldId id="587" r:id="rId6"/>
    <p:sldId id="602" r:id="rId7"/>
    <p:sldId id="607" r:id="rId8"/>
    <p:sldId id="601" r:id="rId9"/>
    <p:sldId id="591" r:id="rId10"/>
    <p:sldId id="592" r:id="rId11"/>
    <p:sldId id="603" r:id="rId12"/>
    <p:sldId id="604" r:id="rId13"/>
    <p:sldId id="605" r:id="rId14"/>
    <p:sldId id="608" r:id="rId15"/>
    <p:sldId id="594" r:id="rId16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i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i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i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i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F5F7"/>
    <a:srgbClr val="C600EE"/>
    <a:srgbClr val="0000FF"/>
    <a:srgbClr val="210BC5"/>
    <a:srgbClr val="FFFF66"/>
    <a:srgbClr val="CCFF33"/>
    <a:srgbClr val="8F00AC"/>
    <a:srgbClr val="570A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9631B5-78F2-41C9-869B-9F39066F8104}" styleName="Средний стиль 3 -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2189" autoAdjust="0"/>
    <p:restoredTop sz="97934" autoAdjust="0"/>
  </p:normalViewPr>
  <p:slideViewPr>
    <p:cSldViewPr>
      <p:cViewPr>
        <p:scale>
          <a:sx n="100" d="100"/>
          <a:sy n="100" d="100"/>
        </p:scale>
        <p:origin x="-1944" y="-666"/>
      </p:cViewPr>
      <p:guideLst>
        <p:guide orient="horz" pos="2172"/>
        <p:guide orient="horz" pos="4319"/>
        <p:guide orient="horz" pos="121"/>
        <p:guide orient="horz" pos="3838"/>
        <p:guide orient="horz" pos="4127"/>
        <p:guide orient="horz" pos="4065"/>
        <p:guide orient="horz" pos="730"/>
        <p:guide orient="horz" pos="663"/>
        <p:guide pos="2715"/>
        <p:guide pos="5759"/>
        <p:guide pos="5556"/>
        <p:guide pos="158"/>
        <p:guide pos="204"/>
        <p:guide pos="5375"/>
        <p:guide pos="2880"/>
        <p:guide pos="347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1998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FileExchange\&#1092;&#1072;&#1081;&#1083;&#1086;&#1086;&#1073;&#1084;&#1077;&#1085;&#1085;&#1080;&#1082;\&#1054;&#1090;&#1076;&#1077;&#1083;%20&#1089;&#1077;&#1084;&#1077;&#1085;&#1086;&#1074;&#1086;&#1076;&#1089;&#1090;&#1074;&#1072;\&#1054;&#1090;&#1095;&#1077;&#1090;&#1099;%20&#1087;&#1086;%20&#1074;&#1099;&#1089;&#1077;&#1103;&#1085;&#1085;&#1099;&#1084;%20&#1089;&#1077;&#1084;&#1077;&#1085;&#1072;&#1084;\&#1042;&#1099;&#1089;&#1077;&#1103;&#1085;&#1085;&#1099;&#1077;%202022\&#1074;%20&#1052;&#1080;&#1085;-&#1074;&#1086;%20&#1055;&#1088;%202%20&#1082;%20&#1079;&#1072;&#1082;.%20&#1086;&#1090;&#1095;&#1077;&#1090;&#1091;%20&#1087;&#1086;%20&#1103;&#1088;&#1086;&#1074;&#1099;&#1084;%202022%20&#1089;%20&#1087;&#1083;&#1086;&#1097;&#1072;&#1076;&#1103;&#1084;&#1080;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FileExchange\&#1092;&#1072;&#1081;&#1083;&#1086;&#1086;&#1073;&#1084;&#1077;&#1085;&#1085;&#1080;&#1082;\&#1054;&#1090;&#1076;&#1077;&#1083;%20&#1089;&#1077;&#1084;&#1077;&#1085;&#1086;&#1074;&#1086;&#1076;&#1089;&#1090;&#1074;&#1072;\&#1054;&#1090;&#1095;&#1077;&#1090;&#1099;%20&#1087;&#1086;%20&#1074;&#1099;&#1089;&#1077;&#1103;&#1085;&#1085;&#1099;&#1084;%20&#1089;&#1077;&#1084;&#1077;&#1085;&#1072;&#1084;\&#1042;&#1099;&#1089;&#1077;&#1103;&#1085;&#1085;&#1099;&#1077;%202022\&#1074;%20&#1052;&#1080;&#1085;-&#1074;&#1086;%20&#1055;&#1088;%202%20&#1082;%20&#1079;&#1072;&#1082;.%20&#1086;&#1090;&#1095;&#1077;&#1090;&#1091;%20&#1087;&#1086;%20&#1103;&#1088;&#1086;&#1074;&#1099;&#1084;%202022%20&#1089;%20&#1087;&#1083;&#1086;&#1097;&#1072;&#1076;&#1103;&#1084;&#1080;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FileExchange\&#1092;&#1072;&#1081;&#1083;&#1086;&#1086;&#1073;&#1084;&#1077;&#1085;&#1085;&#1080;&#1082;\&#1054;&#1090;&#1076;&#1077;&#1083;%20&#1089;&#1077;&#1084;&#1077;&#1085;&#1086;&#1074;&#1086;&#1076;&#1089;&#1090;&#1074;&#1072;\&#1048;&#1085;&#1092;&#1086;&#1088;&#1084;&#1072;&#1094;&#1080;&#1103;%20&#1082;%20&#1089;&#1086;&#1074;&#1077;&#1097;&#1072;&#1085;&#1080;&#1103;&#1084;\2022%20&#1075;&#1086;&#1076;\&#1057;&#1086;&#1086;&#1090;&#1085;&#1086;&#1096;&#1077;&#1085;&#1080;&#1077;%20&#1074;&#1099;&#1089;&#1077;&#1074;&#1072;&#1077;&#1084;&#1099;&#1093;%20&#1089;&#1077;&#1084;&#1103;&#1085;,%20&#1074;&#1099;&#1089;&#1096;&#1080;&#1093;%20&#1088;&#1077;&#1087;&#1088;&#1086;&#1076;&#1091;&#1082;&#1094;&#1080;&#1081;,%20&#1089;&#1086;&#1088;&#1090;&#1086;&#1074;&#1099;&#1093;%20&#1080;%20&#1082;&#1086;&#1085;&#1076;&#1080;&#1094;&#1080;&#1086;&#1085;&#1085;&#1099;&#1093;%20&#1089;%2018%20&#1087;&#1086;22&#1075;&#1075;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FileExchange\&#1092;&#1072;&#1081;&#1083;&#1086;&#1086;&#1073;&#1084;&#1077;&#1085;&#1085;&#1080;&#1082;\&#1054;&#1090;&#1076;&#1077;&#1083;%20&#1089;&#1077;&#1084;&#1077;&#1085;&#1086;&#1074;&#1086;&#1076;&#1089;&#1090;&#1074;&#1072;\&#1048;&#1085;&#1092;&#1086;&#1088;&#1084;&#1072;&#1094;&#1080;&#1103;%20&#1082;%20&#1089;&#1086;&#1074;&#1077;&#1097;&#1072;&#1085;&#1080;&#1103;&#1084;\2022%20&#1075;&#1086;&#1076;\&#1057;&#1086;&#1086;&#1090;&#1085;&#1086;&#1096;&#1077;&#1085;&#1080;&#1077;%20&#1074;&#1099;&#1089;&#1077;&#1074;&#1072;&#1077;&#1084;&#1099;&#1093;%20&#1089;&#1077;&#1084;&#1103;&#1085;,%20&#1074;&#1099;&#1089;&#1096;&#1080;&#1093;%20&#1088;&#1077;&#1087;&#1088;&#1086;&#1076;&#1091;&#1082;&#1094;&#1080;&#1081;,%20&#1089;&#1086;&#1088;&#1090;&#1086;&#1074;&#1099;&#1093;%20&#1080;%20&#1082;&#1086;&#1085;&#1076;&#1080;&#1094;&#1080;&#1086;&#1085;&#1085;&#1099;&#1093;%20&#1089;%2018%20&#1087;&#1086;22&#1075;&#1075;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FileExchange\&#1092;&#1072;&#1081;&#1083;&#1086;&#1086;&#1073;&#1084;&#1077;&#1085;&#1085;&#1080;&#1082;\&#1054;&#1090;&#1076;&#1077;&#1083;%20&#1089;&#1077;&#1084;&#1077;&#1085;&#1086;&#1074;&#1086;&#1076;&#1089;&#1090;&#1074;&#1072;\&#1054;&#1090;&#1095;&#1077;&#1090;&#1099;%20&#1087;&#1086;%20&#1074;&#1099;&#1089;&#1077;&#1103;&#1085;&#1085;&#1099;&#1084;%20&#1089;&#1077;&#1084;&#1077;&#1085;&#1072;&#1084;\&#1042;&#1099;&#1089;&#1077;&#1103;&#1085;&#1085;&#1099;&#1077;%202022\&#1074;%20&#1052;&#1080;&#1085;-&#1074;&#1086;%20&#1055;&#1088;%202%20&#1082;%20&#1079;&#1072;&#1082;.%20&#1086;&#1090;&#1095;&#1077;&#1090;&#1091;%20&#1087;&#1086;%20&#1103;&#1088;&#1086;&#1074;&#1099;&#1084;%202022%20&#1089;%20&#1087;&#1083;&#1086;&#1097;&#1072;&#1076;&#1103;&#1084;&#1080;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FileExchange\&#1092;&#1072;&#1081;&#1083;&#1086;&#1086;&#1073;&#1084;&#1077;&#1085;&#1085;&#1080;&#1082;\&#1054;&#1090;&#1076;&#1077;&#1083;%20&#1089;&#1077;&#1084;&#1077;&#1085;&#1086;&#1074;&#1086;&#1076;&#1089;&#1090;&#1074;&#1072;\&#1048;&#1085;&#1092;&#1086;&#1088;&#1084;&#1072;&#1094;&#1080;&#1103;%20&#1082;%20&#1089;&#1086;&#1074;&#1077;&#1097;&#1072;&#1085;&#1080;&#1103;&#1084;\2022%20&#1075;&#1086;&#1076;\&#1057;&#1086;&#1086;&#1090;&#1085;&#1086;&#1096;&#1077;&#1085;&#1080;&#1077;%20&#1074;&#1099;&#1089;&#1077;&#1074;&#1072;&#1077;&#1084;&#1099;&#1093;%20&#1089;&#1077;&#1084;&#1103;&#1085;,%20&#1074;&#1099;&#1089;&#1096;&#1080;&#1093;%20&#1088;&#1077;&#1087;&#1088;&#1086;&#1076;&#1091;&#1082;&#1094;&#1080;&#1081;,%20&#1089;&#1086;&#1088;&#1090;&#1086;&#1074;&#1099;&#1093;%20&#1080;%20&#1082;&#1086;&#1085;&#1076;&#1080;&#1094;&#1080;&#1086;&#1085;&#1085;&#1099;&#1093;%20&#1089;%2018%20&#1087;&#1086;22&#1075;&#1075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Структура посевных</a:t>
            </a:r>
            <a:r>
              <a:rPr lang="ru-RU" baseline="0"/>
              <a:t> площадей 2022 г</a:t>
            </a:r>
            <a:endParaRPr lang="ru-RU"/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2208035764307289E-2"/>
          <c:y val="0.10970534054774694"/>
          <c:w val="0.94877949359465374"/>
          <c:h val="0.5836093059159454"/>
        </c:manualLayout>
      </c:layout>
      <c:pie3DChart>
        <c:varyColors val="1"/>
        <c:ser>
          <c:idx val="0"/>
          <c:order val="0"/>
          <c:explosion val="25"/>
          <c:dLbls>
            <c:dLbl>
              <c:idx val="5"/>
              <c:delete val="1"/>
            </c:dLbl>
            <c:numFmt formatCode="0.0%" sourceLinked="0"/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'Приложение №2'!$A$330:$A$337</c:f>
              <c:strCache>
                <c:ptCount val="8"/>
                <c:pt idx="0">
                  <c:v>Яровые зерновые, зернобобовые и крупяные</c:v>
                </c:pt>
                <c:pt idx="1">
                  <c:v>многолетние травы</c:v>
                </c:pt>
                <c:pt idx="2">
                  <c:v>однолетние травы</c:v>
                </c:pt>
                <c:pt idx="3">
                  <c:v>кукуруза</c:v>
                </c:pt>
                <c:pt idx="4">
                  <c:v>масличные</c:v>
                </c:pt>
                <c:pt idx="5">
                  <c:v>овощные и бахчевые</c:v>
                </c:pt>
                <c:pt idx="6">
                  <c:v>картофель</c:v>
                </c:pt>
                <c:pt idx="7">
                  <c:v>озимые </c:v>
                </c:pt>
              </c:strCache>
            </c:strRef>
          </c:cat>
          <c:val>
            <c:numRef>
              <c:f>'Приложение №2'!$B$330:$B$337</c:f>
              <c:numCache>
                <c:formatCode>General</c:formatCode>
                <c:ptCount val="8"/>
                <c:pt idx="0">
                  <c:v>1000820</c:v>
                </c:pt>
                <c:pt idx="1">
                  <c:v>16329</c:v>
                </c:pt>
                <c:pt idx="2">
                  <c:v>1150</c:v>
                </c:pt>
                <c:pt idx="3">
                  <c:v>25595</c:v>
                </c:pt>
                <c:pt idx="4">
                  <c:v>256482.25</c:v>
                </c:pt>
                <c:pt idx="5">
                  <c:v>877</c:v>
                </c:pt>
                <c:pt idx="6">
                  <c:v>5496.06</c:v>
                </c:pt>
                <c:pt idx="7">
                  <c:v>21386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ayout>
        <c:manualLayout>
          <c:xMode val="edge"/>
          <c:yMode val="edge"/>
          <c:x val="1.6332349586987985E-2"/>
          <c:y val="0.68460905890906654"/>
          <c:w val="0.97359244034613424"/>
          <c:h val="0.31271859385525391"/>
        </c:manualLayout>
      </c:layout>
      <c:overlay val="0"/>
      <c:txPr>
        <a:bodyPr/>
        <a:lstStyle/>
        <a:p>
          <a:pPr>
            <a:defRPr sz="1200" b="1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217350117186376"/>
          <c:y val="6.791199756401009E-2"/>
          <c:w val="0.58533948072904807"/>
          <c:h val="0.93208800243599033"/>
        </c:manualLayout>
      </c:layout>
      <c:pie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-0.19177854155175839"/>
                  <c:y val="-3.144666152370899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8.8632554799303417E-2"/>
                  <c:y val="-3.815828061999469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11074130837171009"/>
                  <c:y val="0.1177237646371100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delete val="1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'Приложение №2'!$AA$8:$AA$13</c:f>
              <c:strCache>
                <c:ptCount val="6"/>
                <c:pt idx="0">
                  <c:v>Пшеница</c:v>
                </c:pt>
                <c:pt idx="1">
                  <c:v>Овес</c:v>
                </c:pt>
                <c:pt idx="2">
                  <c:v>Ячмень</c:v>
                </c:pt>
                <c:pt idx="3">
                  <c:v>Горох</c:v>
                </c:pt>
                <c:pt idx="4">
                  <c:v>Гречиха</c:v>
                </c:pt>
                <c:pt idx="5">
                  <c:v>Вика</c:v>
                </c:pt>
              </c:strCache>
            </c:strRef>
          </c:cat>
          <c:val>
            <c:numRef>
              <c:f>'Приложение №2'!$AB$8:$AB$13</c:f>
              <c:numCache>
                <c:formatCode>General</c:formatCode>
                <c:ptCount val="6"/>
                <c:pt idx="0">
                  <c:v>603008.5</c:v>
                </c:pt>
                <c:pt idx="1">
                  <c:v>179439.5</c:v>
                </c:pt>
                <c:pt idx="2">
                  <c:v>178822</c:v>
                </c:pt>
                <c:pt idx="3">
                  <c:v>25285</c:v>
                </c:pt>
                <c:pt idx="4">
                  <c:v>14111</c:v>
                </c:pt>
                <c:pt idx="5">
                  <c:v>154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0506638622254074E-2"/>
          <c:y val="3.1766866051614794E-2"/>
          <c:w val="0.84382497948571022"/>
          <c:h val="0.6991296903337733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Лист1!$A$4</c:f>
              <c:strCache>
                <c:ptCount val="1"/>
                <c:pt idx="0">
                  <c:v>Высеяно всего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Лист1!$B$3:$F$3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Лист1!$B$4:$F$4</c:f>
              <c:numCache>
                <c:formatCode>General</c:formatCode>
                <c:ptCount val="5"/>
                <c:pt idx="0">
                  <c:v>237.4</c:v>
                </c:pt>
                <c:pt idx="1">
                  <c:v>230.4</c:v>
                </c:pt>
                <c:pt idx="2">
                  <c:v>234.9</c:v>
                </c:pt>
                <c:pt idx="3">
                  <c:v>225.1</c:v>
                </c:pt>
                <c:pt idx="4">
                  <c:v>231.4</c:v>
                </c:pt>
              </c:numCache>
            </c:numRef>
          </c:val>
        </c:ser>
        <c:ser>
          <c:idx val="1"/>
          <c:order val="1"/>
          <c:tx>
            <c:strRef>
              <c:f>Лист1!$A$5</c:f>
              <c:strCache>
                <c:ptCount val="1"/>
                <c:pt idx="0">
                  <c:v>Кондиционных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Лист1!$B$3:$F$3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Лист1!$B$5:$F$5</c:f>
              <c:numCache>
                <c:formatCode>General</c:formatCode>
                <c:ptCount val="5"/>
                <c:pt idx="0">
                  <c:v>210.1</c:v>
                </c:pt>
                <c:pt idx="1">
                  <c:v>217.7</c:v>
                </c:pt>
                <c:pt idx="2">
                  <c:v>226.7</c:v>
                </c:pt>
                <c:pt idx="3">
                  <c:v>218.2</c:v>
                </c:pt>
                <c:pt idx="4">
                  <c:v>227.6</c:v>
                </c:pt>
              </c:numCache>
            </c:numRef>
          </c:val>
        </c:ser>
        <c:ser>
          <c:idx val="2"/>
          <c:order val="2"/>
          <c:tx>
            <c:strRef>
              <c:f>Лист1!$A$6</c:f>
              <c:strCache>
                <c:ptCount val="1"/>
                <c:pt idx="0">
                  <c:v>Высших репродукций (ОС+ЭС)</c:v>
                </c:pt>
              </c:strCache>
            </c:strRef>
          </c:tx>
          <c:invertIfNegative val="0"/>
          <c:cat>
            <c:numRef>
              <c:f>Лист1!$B$3:$F$3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Лист1!$B$6:$F$6</c:f>
              <c:numCache>
                <c:formatCode>General</c:formatCode>
                <c:ptCount val="5"/>
                <c:pt idx="0">
                  <c:v>30.2</c:v>
                </c:pt>
                <c:pt idx="1">
                  <c:v>35.4</c:v>
                </c:pt>
                <c:pt idx="2">
                  <c:v>39.9</c:v>
                </c:pt>
                <c:pt idx="3">
                  <c:v>50.8</c:v>
                </c:pt>
                <c:pt idx="4">
                  <c:v>50.4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4652544"/>
        <c:axId val="204654080"/>
      </c:barChart>
      <c:catAx>
        <c:axId val="2046525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04654080"/>
        <c:crosses val="autoZero"/>
        <c:auto val="1"/>
        <c:lblAlgn val="ctr"/>
        <c:lblOffset val="100"/>
        <c:noMultiLvlLbl val="0"/>
      </c:catAx>
      <c:valAx>
        <c:axId val="20465408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2046525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3.2454031989676911E-2"/>
          <c:y val="0.814379372106384"/>
          <c:w val="0.71652725532124861"/>
          <c:h val="0.15521814065087375"/>
        </c:manualLayout>
      </c:layout>
      <c:overlay val="0"/>
      <c:txPr>
        <a:bodyPr/>
        <a:lstStyle/>
        <a:p>
          <a:pPr>
            <a:defRPr sz="1200" b="1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045069066400026"/>
          <c:y val="3.9451025909401881E-2"/>
          <c:w val="0.70485585635209569"/>
          <c:h val="0.7516054502716075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Лист1!$B$65</c:f>
              <c:strCache>
                <c:ptCount val="1"/>
                <c:pt idx="0">
                  <c:v>Высеяно, тыс. тонн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Лист1!$A$66:$A$69</c:f>
              <c:strCache>
                <c:ptCount val="4"/>
                <c:pt idx="0">
                  <c:v>Пшеница</c:v>
                </c:pt>
                <c:pt idx="1">
                  <c:v>Ячмень</c:v>
                </c:pt>
                <c:pt idx="2">
                  <c:v>Овес</c:v>
                </c:pt>
                <c:pt idx="3">
                  <c:v>Горох</c:v>
                </c:pt>
              </c:strCache>
            </c:strRef>
          </c:cat>
          <c:val>
            <c:numRef>
              <c:f>Лист1!$B$66:$B$69</c:f>
              <c:numCache>
                <c:formatCode>General</c:formatCode>
                <c:ptCount val="4"/>
                <c:pt idx="0">
                  <c:v>141.29</c:v>
                </c:pt>
                <c:pt idx="1">
                  <c:v>42.99</c:v>
                </c:pt>
                <c:pt idx="2">
                  <c:v>39.07</c:v>
                </c:pt>
                <c:pt idx="3">
                  <c:v>6.8599999999999994</c:v>
                </c:pt>
              </c:numCache>
            </c:numRef>
          </c:val>
        </c:ser>
        <c:ser>
          <c:idx val="1"/>
          <c:order val="1"/>
          <c:tx>
            <c:strRef>
              <c:f>Лист1!$C$65</c:f>
              <c:strCache>
                <c:ptCount val="1"/>
                <c:pt idx="0">
                  <c:v>Протравлено, тыс. тонн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Лист1!$A$66:$A$69</c:f>
              <c:strCache>
                <c:ptCount val="4"/>
                <c:pt idx="0">
                  <c:v>Пшеница</c:v>
                </c:pt>
                <c:pt idx="1">
                  <c:v>Ячмень</c:v>
                </c:pt>
                <c:pt idx="2">
                  <c:v>Овес</c:v>
                </c:pt>
                <c:pt idx="3">
                  <c:v>Горох</c:v>
                </c:pt>
              </c:strCache>
            </c:strRef>
          </c:cat>
          <c:val>
            <c:numRef>
              <c:f>Лист1!$C$66:$C$69</c:f>
              <c:numCache>
                <c:formatCode>General</c:formatCode>
                <c:ptCount val="4"/>
                <c:pt idx="0">
                  <c:v>108.21000000000001</c:v>
                </c:pt>
                <c:pt idx="1">
                  <c:v>31.03</c:v>
                </c:pt>
                <c:pt idx="2">
                  <c:v>16.71</c:v>
                </c:pt>
                <c:pt idx="3">
                  <c:v>3.06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9991808"/>
        <c:axId val="129993344"/>
      </c:barChart>
      <c:catAx>
        <c:axId val="129991808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29993344"/>
        <c:crosses val="autoZero"/>
        <c:auto val="1"/>
        <c:lblAlgn val="ctr"/>
        <c:lblOffset val="100"/>
        <c:noMultiLvlLbl val="0"/>
      </c:catAx>
      <c:valAx>
        <c:axId val="1299933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299918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8.3591970312890243E-2"/>
          <c:y val="0.88043963682397863"/>
          <c:w val="0.71893471950410082"/>
          <c:h val="7.9195513364012191E-2"/>
        </c:manualLayout>
      </c:layout>
      <c:overlay val="0"/>
      <c:txPr>
        <a:bodyPr/>
        <a:lstStyle/>
        <a:p>
          <a:pPr>
            <a:defRPr sz="1400" b="1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174111606646888"/>
          <c:y val="5.5436106804178695E-2"/>
          <c:w val="0.63171924349675446"/>
          <c:h val="0.94456389319582135"/>
        </c:manualLayout>
      </c:layout>
      <c:pie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-2.507236299141366E-2"/>
                  <c:y val="7.8496276900766271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3062293673718798E-3"/>
                  <c:y val="-0.13587166204496715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3.2933716690209038E-2"/>
                  <c:y val="0.10435431023151016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7.7150157918961404E-2"/>
                  <c:y val="-6.2014265005166172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3.9119627871869643E-2"/>
                  <c:y val="-2.7302625531841224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'Приложение №2'!$R$157:$R$162</c:f>
              <c:strCache>
                <c:ptCount val="6"/>
                <c:pt idx="0">
                  <c:v> Соя</c:v>
                </c:pt>
                <c:pt idx="1">
                  <c:v>Подсолнечник</c:v>
                </c:pt>
                <c:pt idx="2">
                  <c:v>Рапс</c:v>
                </c:pt>
                <c:pt idx="3">
                  <c:v>Лен</c:v>
                </c:pt>
                <c:pt idx="4">
                  <c:v>Горчица</c:v>
                </c:pt>
                <c:pt idx="5">
                  <c:v>Рыжик</c:v>
                </c:pt>
              </c:strCache>
            </c:strRef>
          </c:cat>
          <c:val>
            <c:numRef>
              <c:f>'Приложение №2'!$S$157:$S$162</c:f>
              <c:numCache>
                <c:formatCode>0.0</c:formatCode>
                <c:ptCount val="6"/>
                <c:pt idx="0">
                  <c:v>5.4590522346088282</c:v>
                </c:pt>
                <c:pt idx="1">
                  <c:v>6.6671280371253749E-2</c:v>
                </c:pt>
                <c:pt idx="2">
                  <c:v>88.527666144538273</c:v>
                </c:pt>
                <c:pt idx="3">
                  <c:v>5.7809068658747353</c:v>
                </c:pt>
                <c:pt idx="4" formatCode="0.00">
                  <c:v>4.6786863418423696E-2</c:v>
                </c:pt>
                <c:pt idx="5">
                  <c:v>0.11891661118849356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scene3d>
          <a:camera prst="orthographicFront"/>
          <a:lightRig rig="threePt" dir="t"/>
        </a:scene3d>
        <a:sp3d>
          <a:bevelT/>
        </a:sp3d>
      </c:spPr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-0.17565027195022379"/>
                  <c:y val="0.13362823448748445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5.9222620536918923E-2"/>
                  <c:y val="-0.1421158069527023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11889189085009233"/>
                  <c:y val="3.523940459823474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Лист1!$A$43:$A$46</c:f>
              <c:strCache>
                <c:ptCount val="4"/>
                <c:pt idx="0">
                  <c:v>Свекла столовая</c:v>
                </c:pt>
                <c:pt idx="1">
                  <c:v>Капуста</c:v>
                </c:pt>
                <c:pt idx="2">
                  <c:v>Морковь</c:v>
                </c:pt>
                <c:pt idx="3">
                  <c:v>Прочие культуры</c:v>
                </c:pt>
              </c:strCache>
            </c:strRef>
          </c:cat>
          <c:val>
            <c:numRef>
              <c:f>Лист1!$B$43:$B$46</c:f>
              <c:numCache>
                <c:formatCode>General</c:formatCode>
                <c:ptCount val="4"/>
                <c:pt idx="0">
                  <c:v>268.7</c:v>
                </c:pt>
                <c:pt idx="1">
                  <c:v>210.8</c:v>
                </c:pt>
                <c:pt idx="2">
                  <c:v>385.5</c:v>
                </c:pt>
                <c:pt idx="3">
                  <c:v>6.2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i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i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B1475A1-895A-43C3-8241-549EF7B9E873}" type="datetimeFigureOut">
              <a:rPr lang="ru-RU"/>
              <a:pPr>
                <a:defRPr/>
              </a:pPr>
              <a:t>12.08.2022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i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37E5316-3DE0-4C1D-B6D2-84CAE6F09CE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744674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i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i="0">
                <a:latin typeface="+mn-lt"/>
                <a:cs typeface="+mn-cs"/>
              </a:defRPr>
            </a:lvl1pPr>
          </a:lstStyle>
          <a:p>
            <a:pPr>
              <a:defRPr/>
            </a:pPr>
            <a:fld id="{69F61EA6-3EB6-4239-9332-7ACB0580CACB}" type="datetimeFigureOut">
              <a:rPr lang="ru-RU"/>
              <a:pPr>
                <a:defRPr/>
              </a:pPr>
              <a:t>12.08.2022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i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i="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B329A9F-2EC0-4BE1-95F9-691D891FC8D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670664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4" Type="http://schemas.openxmlformats.org/officeDocument/2006/relationships/slide" Target="../slides/slide9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9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4" Type="http://schemas.openxmlformats.org/officeDocument/2006/relationships/slide" Target="../slides/slide9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slide" Target="../slides/slide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slide" Target="../slides/slide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slide" Target="../slides/slide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9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4" Type="http://schemas.openxmlformats.org/officeDocument/2006/relationships/slide" Target="../slides/slide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устой макет с нумерацией2">
    <p:bg>
      <p:bgPr>
        <a:solidFill>
          <a:srgbClr val="FFFF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hlinkClick r:id="rId2" action="ppaction://hlinksldjump"/>
          </p:cNvPr>
          <p:cNvSpPr/>
          <p:nvPr userDrawn="1"/>
        </p:nvSpPr>
        <p:spPr>
          <a:xfrm>
            <a:off x="7092950" y="6561138"/>
            <a:ext cx="358775" cy="295275"/>
          </a:xfrm>
          <a:prstGeom prst="rect">
            <a:avLst/>
          </a:prstGeom>
          <a:solidFill>
            <a:srgbClr val="FFFFD4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i="0" dirty="0"/>
          </a:p>
        </p:txBody>
      </p:sp>
      <p:sp>
        <p:nvSpPr>
          <p:cNvPr id="3" name="Прямоугольник 2"/>
          <p:cNvSpPr/>
          <p:nvPr userDrawn="1"/>
        </p:nvSpPr>
        <p:spPr>
          <a:xfrm>
            <a:off x="7515225" y="6556375"/>
            <a:ext cx="360363" cy="295275"/>
          </a:xfrm>
          <a:prstGeom prst="rect">
            <a:avLst/>
          </a:prstGeom>
          <a:solidFill>
            <a:srgbClr val="FFFFD4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i="0" dirty="0"/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7924800" y="6557963"/>
            <a:ext cx="360363" cy="295275"/>
          </a:xfrm>
          <a:prstGeom prst="rect">
            <a:avLst/>
          </a:prstGeom>
          <a:solidFill>
            <a:srgbClr val="FFFFD4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i="0" dirty="0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8348663" y="6557963"/>
            <a:ext cx="358775" cy="295275"/>
          </a:xfrm>
          <a:prstGeom prst="rect">
            <a:avLst/>
          </a:prstGeom>
          <a:solidFill>
            <a:srgbClr val="FFFFD4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i="0" dirty="0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 защиты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7" descr="Logo_mini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50" y="223838"/>
            <a:ext cx="6477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 userDrawn="1"/>
        </p:nvSpPr>
        <p:spPr>
          <a:xfrm>
            <a:off x="7092950" y="6561138"/>
            <a:ext cx="358775" cy="295275"/>
          </a:xfrm>
          <a:prstGeom prst="rect">
            <a:avLst/>
          </a:prstGeom>
          <a:solidFill>
            <a:srgbClr val="FFFFD4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i="0" dirty="0">
              <a:solidFill>
                <a:prstClr val="white"/>
              </a:solidFill>
            </a:endParaRPr>
          </a:p>
        </p:txBody>
      </p:sp>
      <p:sp>
        <p:nvSpPr>
          <p:cNvPr id="8" name="Прямоугольник 7">
            <a:hlinkClick r:id="rId4" action="ppaction://hlinksldjump"/>
          </p:cNvPr>
          <p:cNvSpPr/>
          <p:nvPr userDrawn="1"/>
        </p:nvSpPr>
        <p:spPr>
          <a:xfrm>
            <a:off x="7515225" y="6556375"/>
            <a:ext cx="360363" cy="295275"/>
          </a:xfrm>
          <a:prstGeom prst="rect">
            <a:avLst/>
          </a:prstGeom>
          <a:solidFill>
            <a:srgbClr val="FFFFD4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i="0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7924800" y="6557963"/>
            <a:ext cx="360363" cy="295275"/>
          </a:xfrm>
          <a:prstGeom prst="rect">
            <a:avLst/>
          </a:prstGeom>
          <a:solidFill>
            <a:srgbClr val="FFFFD4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i="0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8348663" y="6557963"/>
            <a:ext cx="358775" cy="295275"/>
          </a:xfrm>
          <a:prstGeom prst="rect">
            <a:avLst/>
          </a:prstGeom>
          <a:solidFill>
            <a:srgbClr val="FFFFD4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i="0" dirty="0">
              <a:solidFill>
                <a:prstClr val="white"/>
              </a:solidFill>
            </a:endParaRPr>
          </a:p>
        </p:txBody>
      </p:sp>
      <p:sp>
        <p:nvSpPr>
          <p:cNvPr id="15" name="Содержимое 13"/>
          <p:cNvSpPr>
            <a:spLocks noGrp="1"/>
          </p:cNvSpPr>
          <p:nvPr>
            <p:ph sz="quarter" idx="16"/>
          </p:nvPr>
        </p:nvSpPr>
        <p:spPr>
          <a:xfrm>
            <a:off x="250825" y="1160463"/>
            <a:ext cx="8208963" cy="35937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400" b="1">
                <a:solidFill>
                  <a:srgbClr val="FF8400"/>
                </a:solidFill>
              </a:defRPr>
            </a:lvl1pPr>
          </a:lstStyle>
          <a:p>
            <a:pPr lvl="0"/>
            <a:r>
              <a:rPr lang="ru-RU" dirty="0" smtClean="0"/>
              <a:t>Образец</a:t>
            </a:r>
          </a:p>
          <a:p>
            <a:pPr lvl="0"/>
            <a:endParaRPr lang="ru-RU" dirty="0" err="1" smtClean="0"/>
          </a:p>
          <a:p>
            <a:pPr lvl="0"/>
            <a:endParaRPr lang="ru-RU" dirty="0" err="1" smtClean="0"/>
          </a:p>
        </p:txBody>
      </p:sp>
      <p:sp>
        <p:nvSpPr>
          <p:cNvPr id="16" name="Содержимое 13"/>
          <p:cNvSpPr>
            <a:spLocks noGrp="1"/>
          </p:cNvSpPr>
          <p:nvPr>
            <p:ph sz="quarter" idx="17"/>
          </p:nvPr>
        </p:nvSpPr>
        <p:spPr>
          <a:xfrm>
            <a:off x="233590" y="1646951"/>
            <a:ext cx="8208963" cy="34189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400" b="1">
                <a:solidFill>
                  <a:srgbClr val="4C4C4C"/>
                </a:solidFill>
              </a:defRPr>
            </a:lvl1pPr>
          </a:lstStyle>
          <a:p>
            <a:pPr lvl="0"/>
            <a:r>
              <a:rPr lang="ru-RU" dirty="0" smtClean="0"/>
              <a:t>Образец</a:t>
            </a:r>
          </a:p>
          <a:p>
            <a:pPr lvl="0"/>
            <a:endParaRPr lang="ru-RU" dirty="0" err="1" smtClean="0"/>
          </a:p>
          <a:p>
            <a:pPr lvl="0"/>
            <a:endParaRPr lang="ru-RU" dirty="0" err="1" smtClean="0"/>
          </a:p>
        </p:txBody>
      </p:sp>
      <p:sp>
        <p:nvSpPr>
          <p:cNvPr id="17" name="Содержимое 13"/>
          <p:cNvSpPr>
            <a:spLocks noGrp="1"/>
          </p:cNvSpPr>
          <p:nvPr>
            <p:ph sz="quarter" idx="18"/>
          </p:nvPr>
        </p:nvSpPr>
        <p:spPr>
          <a:xfrm>
            <a:off x="239894" y="2078998"/>
            <a:ext cx="8208963" cy="34189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200" b="0">
                <a:solidFill>
                  <a:srgbClr val="4C4C4C"/>
                </a:solidFill>
              </a:defRPr>
            </a:lvl1pPr>
          </a:lstStyle>
          <a:p>
            <a:pPr lvl="0"/>
            <a:r>
              <a:rPr lang="ru-RU" dirty="0" smtClean="0"/>
              <a:t>Образец</a:t>
            </a:r>
          </a:p>
          <a:p>
            <a:pPr lvl="0"/>
            <a:endParaRPr lang="ru-RU" dirty="0" err="1" smtClean="0"/>
          </a:p>
        </p:txBody>
      </p:sp>
      <p:sp>
        <p:nvSpPr>
          <p:cNvPr id="19" name="Содержимое 8"/>
          <p:cNvSpPr>
            <a:spLocks noGrp="1"/>
          </p:cNvSpPr>
          <p:nvPr>
            <p:ph sz="quarter" idx="13"/>
          </p:nvPr>
        </p:nvSpPr>
        <p:spPr>
          <a:xfrm>
            <a:off x="250825" y="188914"/>
            <a:ext cx="7074715" cy="75238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400">
                <a:latin typeface="Arial" pitchFamily="34" charset="0"/>
                <a:cs typeface="Arial" pitchFamily="34" charset="0"/>
              </a:defRPr>
            </a:lvl2pPr>
            <a:lvl3pPr>
              <a:defRPr sz="14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D0315D-D103-4C64-8196-DCC987D2945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 аккредитац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7" descr="Logo_mini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450" y="223838"/>
            <a:ext cx="6477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 userDrawn="1"/>
        </p:nvSpPr>
        <p:spPr>
          <a:xfrm>
            <a:off x="7092950" y="6561138"/>
            <a:ext cx="358775" cy="295275"/>
          </a:xfrm>
          <a:prstGeom prst="rect">
            <a:avLst/>
          </a:prstGeom>
          <a:solidFill>
            <a:srgbClr val="FFFFD4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i="0" dirty="0">
              <a:solidFill>
                <a:prstClr val="white"/>
              </a:solidFill>
            </a:endParaRPr>
          </a:p>
        </p:txBody>
      </p:sp>
      <p:sp>
        <p:nvSpPr>
          <p:cNvPr id="8" name="Прямоугольник 7">
            <a:hlinkClick r:id="rId3" action="ppaction://hlinksldjump"/>
          </p:cNvPr>
          <p:cNvSpPr/>
          <p:nvPr userDrawn="1"/>
        </p:nvSpPr>
        <p:spPr>
          <a:xfrm>
            <a:off x="7515225" y="6556375"/>
            <a:ext cx="360363" cy="295275"/>
          </a:xfrm>
          <a:prstGeom prst="rect">
            <a:avLst/>
          </a:prstGeom>
          <a:solidFill>
            <a:srgbClr val="FFFFD4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i="0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7924800" y="6557963"/>
            <a:ext cx="360363" cy="295275"/>
          </a:xfrm>
          <a:prstGeom prst="rect">
            <a:avLst/>
          </a:prstGeom>
          <a:solidFill>
            <a:srgbClr val="FFFFD4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i="0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8348663" y="6557963"/>
            <a:ext cx="358775" cy="295275"/>
          </a:xfrm>
          <a:prstGeom prst="rect">
            <a:avLst/>
          </a:prstGeom>
          <a:solidFill>
            <a:srgbClr val="FFFFD4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i="0" dirty="0">
              <a:solidFill>
                <a:prstClr val="white"/>
              </a:solidFill>
            </a:endParaRPr>
          </a:p>
        </p:txBody>
      </p:sp>
      <p:sp>
        <p:nvSpPr>
          <p:cNvPr id="15" name="Содержимое 13"/>
          <p:cNvSpPr>
            <a:spLocks noGrp="1"/>
          </p:cNvSpPr>
          <p:nvPr>
            <p:ph sz="quarter" idx="16"/>
          </p:nvPr>
        </p:nvSpPr>
        <p:spPr>
          <a:xfrm>
            <a:off x="250825" y="1160463"/>
            <a:ext cx="8208963" cy="35937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400" b="1">
                <a:solidFill>
                  <a:srgbClr val="FF8400"/>
                </a:solidFill>
              </a:defRPr>
            </a:lvl1pPr>
          </a:lstStyle>
          <a:p>
            <a:pPr lvl="0"/>
            <a:r>
              <a:rPr lang="ru-RU" dirty="0" smtClean="0"/>
              <a:t>Образец</a:t>
            </a:r>
          </a:p>
          <a:p>
            <a:pPr lvl="0"/>
            <a:endParaRPr lang="ru-RU" dirty="0" err="1" smtClean="0"/>
          </a:p>
          <a:p>
            <a:pPr lvl="0"/>
            <a:endParaRPr lang="ru-RU" dirty="0" err="1" smtClean="0"/>
          </a:p>
        </p:txBody>
      </p:sp>
      <p:sp>
        <p:nvSpPr>
          <p:cNvPr id="16" name="Содержимое 13"/>
          <p:cNvSpPr>
            <a:spLocks noGrp="1"/>
          </p:cNvSpPr>
          <p:nvPr>
            <p:ph sz="quarter" idx="17"/>
          </p:nvPr>
        </p:nvSpPr>
        <p:spPr>
          <a:xfrm>
            <a:off x="233590" y="1646951"/>
            <a:ext cx="8208963" cy="34189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400" b="1">
                <a:solidFill>
                  <a:srgbClr val="4C4C4C"/>
                </a:solidFill>
              </a:defRPr>
            </a:lvl1pPr>
          </a:lstStyle>
          <a:p>
            <a:pPr lvl="0"/>
            <a:r>
              <a:rPr lang="ru-RU" dirty="0" smtClean="0"/>
              <a:t>Образец</a:t>
            </a:r>
          </a:p>
          <a:p>
            <a:pPr lvl="0"/>
            <a:endParaRPr lang="ru-RU" dirty="0" err="1" smtClean="0"/>
          </a:p>
          <a:p>
            <a:pPr lvl="0"/>
            <a:endParaRPr lang="ru-RU" dirty="0" err="1" smtClean="0"/>
          </a:p>
        </p:txBody>
      </p:sp>
      <p:sp>
        <p:nvSpPr>
          <p:cNvPr id="17" name="Содержимое 13"/>
          <p:cNvSpPr>
            <a:spLocks noGrp="1"/>
          </p:cNvSpPr>
          <p:nvPr>
            <p:ph sz="quarter" idx="18"/>
          </p:nvPr>
        </p:nvSpPr>
        <p:spPr>
          <a:xfrm>
            <a:off x="239894" y="2078998"/>
            <a:ext cx="8208963" cy="34189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200" b="0">
                <a:solidFill>
                  <a:srgbClr val="4C4C4C"/>
                </a:solidFill>
              </a:defRPr>
            </a:lvl1pPr>
          </a:lstStyle>
          <a:p>
            <a:pPr lvl="0"/>
            <a:r>
              <a:rPr lang="ru-RU" dirty="0" smtClean="0"/>
              <a:t>Образец</a:t>
            </a:r>
          </a:p>
          <a:p>
            <a:pPr lvl="0"/>
            <a:endParaRPr lang="ru-RU" dirty="0" err="1" smtClean="0"/>
          </a:p>
        </p:txBody>
      </p:sp>
      <p:sp>
        <p:nvSpPr>
          <p:cNvPr id="19" name="Содержимое 8"/>
          <p:cNvSpPr>
            <a:spLocks noGrp="1"/>
          </p:cNvSpPr>
          <p:nvPr>
            <p:ph sz="quarter" idx="13"/>
          </p:nvPr>
        </p:nvSpPr>
        <p:spPr>
          <a:xfrm>
            <a:off x="250825" y="188914"/>
            <a:ext cx="7074715" cy="75238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400">
                <a:latin typeface="Arial" pitchFamily="34" charset="0"/>
                <a:cs typeface="Arial" pitchFamily="34" charset="0"/>
              </a:defRPr>
            </a:lvl2pPr>
            <a:lvl3pPr>
              <a:defRPr sz="14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F3888F-D820-4CB9-BC82-CC812D32229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 сертификации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7" descr="Logo_mini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50" y="223838"/>
            <a:ext cx="6477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 userDrawn="1"/>
        </p:nvSpPr>
        <p:spPr>
          <a:xfrm>
            <a:off x="7092950" y="6561138"/>
            <a:ext cx="358775" cy="295275"/>
          </a:xfrm>
          <a:prstGeom prst="rect">
            <a:avLst/>
          </a:prstGeom>
          <a:solidFill>
            <a:srgbClr val="FFFFD4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i="0" dirty="0">
              <a:solidFill>
                <a:prstClr val="white"/>
              </a:solidFill>
            </a:endParaRPr>
          </a:p>
        </p:txBody>
      </p:sp>
      <p:sp>
        <p:nvSpPr>
          <p:cNvPr id="8" name="Прямоугольник 7">
            <a:hlinkClick r:id="rId4" action="ppaction://hlinksldjump"/>
          </p:cNvPr>
          <p:cNvSpPr/>
          <p:nvPr userDrawn="1"/>
        </p:nvSpPr>
        <p:spPr>
          <a:xfrm>
            <a:off x="7515225" y="6556375"/>
            <a:ext cx="360363" cy="295275"/>
          </a:xfrm>
          <a:prstGeom prst="rect">
            <a:avLst/>
          </a:prstGeom>
          <a:solidFill>
            <a:srgbClr val="FFFFD4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i="0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7924800" y="6557963"/>
            <a:ext cx="360363" cy="295275"/>
          </a:xfrm>
          <a:prstGeom prst="rect">
            <a:avLst/>
          </a:prstGeom>
          <a:solidFill>
            <a:srgbClr val="FFFFD4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i="0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8348663" y="6557963"/>
            <a:ext cx="358775" cy="295275"/>
          </a:xfrm>
          <a:prstGeom prst="rect">
            <a:avLst/>
          </a:prstGeom>
          <a:solidFill>
            <a:srgbClr val="FFFFD4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i="0" dirty="0">
              <a:solidFill>
                <a:prstClr val="white"/>
              </a:solidFill>
            </a:endParaRPr>
          </a:p>
        </p:txBody>
      </p:sp>
      <p:sp>
        <p:nvSpPr>
          <p:cNvPr id="15" name="Содержимое 13"/>
          <p:cNvSpPr>
            <a:spLocks noGrp="1"/>
          </p:cNvSpPr>
          <p:nvPr>
            <p:ph sz="quarter" idx="16"/>
          </p:nvPr>
        </p:nvSpPr>
        <p:spPr>
          <a:xfrm>
            <a:off x="250825" y="1160463"/>
            <a:ext cx="8208963" cy="35937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400" b="1">
                <a:solidFill>
                  <a:srgbClr val="FF8400"/>
                </a:solidFill>
              </a:defRPr>
            </a:lvl1pPr>
          </a:lstStyle>
          <a:p>
            <a:pPr lvl="0"/>
            <a:r>
              <a:rPr lang="ru-RU" dirty="0" smtClean="0"/>
              <a:t>Образец</a:t>
            </a:r>
          </a:p>
          <a:p>
            <a:pPr lvl="0"/>
            <a:endParaRPr lang="ru-RU" dirty="0" err="1" smtClean="0"/>
          </a:p>
          <a:p>
            <a:pPr lvl="0"/>
            <a:endParaRPr lang="ru-RU" dirty="0" err="1" smtClean="0"/>
          </a:p>
        </p:txBody>
      </p:sp>
      <p:sp>
        <p:nvSpPr>
          <p:cNvPr id="16" name="Содержимое 13"/>
          <p:cNvSpPr>
            <a:spLocks noGrp="1"/>
          </p:cNvSpPr>
          <p:nvPr>
            <p:ph sz="quarter" idx="17"/>
          </p:nvPr>
        </p:nvSpPr>
        <p:spPr>
          <a:xfrm>
            <a:off x="233590" y="1646951"/>
            <a:ext cx="8208963" cy="34189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400" b="1">
                <a:solidFill>
                  <a:srgbClr val="4C4C4C"/>
                </a:solidFill>
              </a:defRPr>
            </a:lvl1pPr>
          </a:lstStyle>
          <a:p>
            <a:pPr lvl="0"/>
            <a:r>
              <a:rPr lang="ru-RU" dirty="0" smtClean="0"/>
              <a:t>Образец</a:t>
            </a:r>
          </a:p>
          <a:p>
            <a:pPr lvl="0"/>
            <a:endParaRPr lang="ru-RU" dirty="0" err="1" smtClean="0"/>
          </a:p>
          <a:p>
            <a:pPr lvl="0"/>
            <a:endParaRPr lang="ru-RU" dirty="0" err="1" smtClean="0"/>
          </a:p>
        </p:txBody>
      </p:sp>
      <p:sp>
        <p:nvSpPr>
          <p:cNvPr id="17" name="Содержимое 13"/>
          <p:cNvSpPr>
            <a:spLocks noGrp="1"/>
          </p:cNvSpPr>
          <p:nvPr>
            <p:ph sz="quarter" idx="18"/>
          </p:nvPr>
        </p:nvSpPr>
        <p:spPr>
          <a:xfrm>
            <a:off x="239894" y="2078998"/>
            <a:ext cx="8208963" cy="34189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200" b="0">
                <a:solidFill>
                  <a:srgbClr val="4C4C4C"/>
                </a:solidFill>
              </a:defRPr>
            </a:lvl1pPr>
          </a:lstStyle>
          <a:p>
            <a:pPr lvl="0"/>
            <a:r>
              <a:rPr lang="ru-RU" dirty="0" smtClean="0"/>
              <a:t>Образец</a:t>
            </a:r>
          </a:p>
          <a:p>
            <a:pPr lvl="0"/>
            <a:endParaRPr lang="ru-RU" dirty="0" err="1" smtClean="0"/>
          </a:p>
        </p:txBody>
      </p:sp>
      <p:sp>
        <p:nvSpPr>
          <p:cNvPr id="19" name="Содержимое 8"/>
          <p:cNvSpPr>
            <a:spLocks noGrp="1"/>
          </p:cNvSpPr>
          <p:nvPr>
            <p:ph sz="quarter" idx="13"/>
          </p:nvPr>
        </p:nvSpPr>
        <p:spPr>
          <a:xfrm>
            <a:off x="250825" y="188914"/>
            <a:ext cx="7074715" cy="75238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400">
                <a:latin typeface="Arial" pitchFamily="34" charset="0"/>
                <a:cs typeface="Arial" pitchFamily="34" charset="0"/>
              </a:defRPr>
            </a:lvl2pPr>
            <a:lvl3pPr>
              <a:defRPr sz="14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87466A-04BE-4AC8-A325-7ED42157850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устой макет с нумерацией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7" descr="Logo_mini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450" y="223838"/>
            <a:ext cx="6477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>
            <a:hlinkClick r:id="rId3" action="ppaction://hlinksldjump"/>
          </p:cNvPr>
          <p:cNvSpPr/>
          <p:nvPr userDrawn="1"/>
        </p:nvSpPr>
        <p:spPr>
          <a:xfrm>
            <a:off x="7092950" y="6561138"/>
            <a:ext cx="358775" cy="295275"/>
          </a:xfrm>
          <a:prstGeom prst="rect">
            <a:avLst/>
          </a:prstGeom>
          <a:solidFill>
            <a:srgbClr val="FFFFD4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i="0" dirty="0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7515225" y="6556375"/>
            <a:ext cx="360363" cy="295275"/>
          </a:xfrm>
          <a:prstGeom prst="rect">
            <a:avLst/>
          </a:prstGeom>
          <a:solidFill>
            <a:srgbClr val="FFFFD4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i="0" dirty="0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7924800" y="6557963"/>
            <a:ext cx="360363" cy="295275"/>
          </a:xfrm>
          <a:prstGeom prst="rect">
            <a:avLst/>
          </a:prstGeom>
          <a:solidFill>
            <a:srgbClr val="FFFFD4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i="0" dirty="0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8348663" y="6557963"/>
            <a:ext cx="358775" cy="295275"/>
          </a:xfrm>
          <a:prstGeom prst="rect">
            <a:avLst/>
          </a:prstGeom>
          <a:solidFill>
            <a:srgbClr val="FFFFD4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i="0" dirty="0"/>
          </a:p>
        </p:txBody>
      </p:sp>
      <p:sp>
        <p:nvSpPr>
          <p:cNvPr id="15" name="Содержимое 13"/>
          <p:cNvSpPr>
            <a:spLocks noGrp="1"/>
          </p:cNvSpPr>
          <p:nvPr>
            <p:ph sz="quarter" idx="16"/>
          </p:nvPr>
        </p:nvSpPr>
        <p:spPr>
          <a:xfrm>
            <a:off x="250825" y="1160463"/>
            <a:ext cx="8208963" cy="35937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400" b="1">
                <a:solidFill>
                  <a:srgbClr val="FF8400"/>
                </a:solidFill>
              </a:defRPr>
            </a:lvl1pPr>
          </a:lstStyle>
          <a:p>
            <a:pPr lvl="0"/>
            <a:r>
              <a:rPr lang="ru-RU" dirty="0" smtClean="0"/>
              <a:t>Образец</a:t>
            </a:r>
          </a:p>
          <a:p>
            <a:pPr lvl="0"/>
            <a:endParaRPr lang="ru-RU" dirty="0" err="1" smtClean="0"/>
          </a:p>
          <a:p>
            <a:pPr lvl="0"/>
            <a:endParaRPr lang="ru-RU" dirty="0" err="1" smtClean="0"/>
          </a:p>
        </p:txBody>
      </p:sp>
      <p:sp>
        <p:nvSpPr>
          <p:cNvPr id="16" name="Содержимое 13"/>
          <p:cNvSpPr>
            <a:spLocks noGrp="1"/>
          </p:cNvSpPr>
          <p:nvPr>
            <p:ph sz="quarter" idx="17"/>
          </p:nvPr>
        </p:nvSpPr>
        <p:spPr>
          <a:xfrm>
            <a:off x="233590" y="1646951"/>
            <a:ext cx="8208963" cy="34189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400" b="1">
                <a:solidFill>
                  <a:srgbClr val="4C4C4C"/>
                </a:solidFill>
              </a:defRPr>
            </a:lvl1pPr>
          </a:lstStyle>
          <a:p>
            <a:pPr lvl="0"/>
            <a:r>
              <a:rPr lang="ru-RU" dirty="0" smtClean="0"/>
              <a:t>Образец</a:t>
            </a:r>
          </a:p>
          <a:p>
            <a:pPr lvl="0"/>
            <a:endParaRPr lang="ru-RU" dirty="0" err="1" smtClean="0"/>
          </a:p>
          <a:p>
            <a:pPr lvl="0"/>
            <a:endParaRPr lang="ru-RU" dirty="0" err="1" smtClean="0"/>
          </a:p>
        </p:txBody>
      </p:sp>
      <p:sp>
        <p:nvSpPr>
          <p:cNvPr id="17" name="Содержимое 13"/>
          <p:cNvSpPr>
            <a:spLocks noGrp="1"/>
          </p:cNvSpPr>
          <p:nvPr>
            <p:ph sz="quarter" idx="18"/>
          </p:nvPr>
        </p:nvSpPr>
        <p:spPr>
          <a:xfrm>
            <a:off x="239894" y="2078998"/>
            <a:ext cx="8208963" cy="34189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200" b="0">
                <a:solidFill>
                  <a:srgbClr val="4C4C4C"/>
                </a:solidFill>
              </a:defRPr>
            </a:lvl1pPr>
          </a:lstStyle>
          <a:p>
            <a:pPr lvl="0"/>
            <a:r>
              <a:rPr lang="ru-RU" dirty="0" smtClean="0"/>
              <a:t>Образец</a:t>
            </a:r>
          </a:p>
          <a:p>
            <a:pPr lvl="0"/>
            <a:endParaRPr lang="ru-RU" dirty="0" err="1" smtClean="0"/>
          </a:p>
        </p:txBody>
      </p:sp>
      <p:sp>
        <p:nvSpPr>
          <p:cNvPr id="19" name="Содержимое 8"/>
          <p:cNvSpPr>
            <a:spLocks noGrp="1"/>
          </p:cNvSpPr>
          <p:nvPr>
            <p:ph sz="quarter" idx="13"/>
          </p:nvPr>
        </p:nvSpPr>
        <p:spPr>
          <a:xfrm>
            <a:off x="250825" y="188914"/>
            <a:ext cx="7074715" cy="75238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400">
                <a:latin typeface="Arial" pitchFamily="34" charset="0"/>
                <a:cs typeface="Arial" pitchFamily="34" charset="0"/>
              </a:defRPr>
            </a:lvl2pPr>
            <a:lvl3pPr>
              <a:defRPr sz="14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82273C-E891-45D5-AD18-FC167D108B9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 услуг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7" descr="Logo_mini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50" y="223838"/>
            <a:ext cx="6477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>
            <a:hlinkClick r:id="rId4" action="ppaction://hlinksldjump"/>
          </p:cNvPr>
          <p:cNvSpPr/>
          <p:nvPr userDrawn="1"/>
        </p:nvSpPr>
        <p:spPr>
          <a:xfrm>
            <a:off x="7092950" y="6561138"/>
            <a:ext cx="358775" cy="295275"/>
          </a:xfrm>
          <a:prstGeom prst="rect">
            <a:avLst/>
          </a:prstGeom>
          <a:solidFill>
            <a:srgbClr val="FFFFD4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i="0" dirty="0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7515225" y="6556375"/>
            <a:ext cx="360363" cy="295275"/>
          </a:xfrm>
          <a:prstGeom prst="rect">
            <a:avLst/>
          </a:prstGeom>
          <a:solidFill>
            <a:srgbClr val="FFFFD4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i="0" dirty="0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7924800" y="6557963"/>
            <a:ext cx="360363" cy="295275"/>
          </a:xfrm>
          <a:prstGeom prst="rect">
            <a:avLst/>
          </a:prstGeom>
          <a:solidFill>
            <a:srgbClr val="FFFFD4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i="0" dirty="0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8348663" y="6557963"/>
            <a:ext cx="358775" cy="295275"/>
          </a:xfrm>
          <a:prstGeom prst="rect">
            <a:avLst/>
          </a:prstGeom>
          <a:solidFill>
            <a:srgbClr val="FFFFD4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i="0" dirty="0"/>
          </a:p>
        </p:txBody>
      </p:sp>
      <p:sp>
        <p:nvSpPr>
          <p:cNvPr id="15" name="Содержимое 13"/>
          <p:cNvSpPr>
            <a:spLocks noGrp="1"/>
          </p:cNvSpPr>
          <p:nvPr>
            <p:ph sz="quarter" idx="16"/>
          </p:nvPr>
        </p:nvSpPr>
        <p:spPr>
          <a:xfrm>
            <a:off x="250825" y="1160463"/>
            <a:ext cx="8208963" cy="35937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400" b="1">
                <a:solidFill>
                  <a:srgbClr val="FF8400"/>
                </a:solidFill>
              </a:defRPr>
            </a:lvl1pPr>
          </a:lstStyle>
          <a:p>
            <a:pPr lvl="0"/>
            <a:r>
              <a:rPr lang="ru-RU" dirty="0" smtClean="0"/>
              <a:t>Образец</a:t>
            </a:r>
          </a:p>
          <a:p>
            <a:pPr lvl="0"/>
            <a:endParaRPr lang="ru-RU" dirty="0" err="1" smtClean="0"/>
          </a:p>
          <a:p>
            <a:pPr lvl="0"/>
            <a:endParaRPr lang="ru-RU" dirty="0" err="1" smtClean="0"/>
          </a:p>
        </p:txBody>
      </p:sp>
      <p:sp>
        <p:nvSpPr>
          <p:cNvPr id="16" name="Содержимое 13"/>
          <p:cNvSpPr>
            <a:spLocks noGrp="1"/>
          </p:cNvSpPr>
          <p:nvPr>
            <p:ph sz="quarter" idx="17"/>
          </p:nvPr>
        </p:nvSpPr>
        <p:spPr>
          <a:xfrm>
            <a:off x="233590" y="1646951"/>
            <a:ext cx="8208963" cy="34189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400" b="1">
                <a:solidFill>
                  <a:srgbClr val="4C4C4C"/>
                </a:solidFill>
              </a:defRPr>
            </a:lvl1pPr>
          </a:lstStyle>
          <a:p>
            <a:pPr lvl="0"/>
            <a:r>
              <a:rPr lang="ru-RU" dirty="0" smtClean="0"/>
              <a:t>Образец</a:t>
            </a:r>
          </a:p>
          <a:p>
            <a:pPr lvl="0"/>
            <a:endParaRPr lang="ru-RU" dirty="0" err="1" smtClean="0"/>
          </a:p>
          <a:p>
            <a:pPr lvl="0"/>
            <a:endParaRPr lang="ru-RU" dirty="0" err="1" smtClean="0"/>
          </a:p>
        </p:txBody>
      </p:sp>
      <p:sp>
        <p:nvSpPr>
          <p:cNvPr id="17" name="Содержимое 13"/>
          <p:cNvSpPr>
            <a:spLocks noGrp="1"/>
          </p:cNvSpPr>
          <p:nvPr>
            <p:ph sz="quarter" idx="18"/>
          </p:nvPr>
        </p:nvSpPr>
        <p:spPr>
          <a:xfrm>
            <a:off x="239894" y="2078998"/>
            <a:ext cx="8208963" cy="34189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200" b="0">
                <a:solidFill>
                  <a:srgbClr val="4C4C4C"/>
                </a:solidFill>
              </a:defRPr>
            </a:lvl1pPr>
          </a:lstStyle>
          <a:p>
            <a:pPr lvl="0"/>
            <a:r>
              <a:rPr lang="ru-RU" dirty="0" smtClean="0"/>
              <a:t>Образец</a:t>
            </a:r>
          </a:p>
          <a:p>
            <a:pPr lvl="0"/>
            <a:endParaRPr lang="ru-RU" dirty="0" err="1" smtClean="0"/>
          </a:p>
        </p:txBody>
      </p:sp>
      <p:sp>
        <p:nvSpPr>
          <p:cNvPr id="19" name="Содержимое 8"/>
          <p:cNvSpPr>
            <a:spLocks noGrp="1"/>
          </p:cNvSpPr>
          <p:nvPr>
            <p:ph sz="quarter" idx="13"/>
          </p:nvPr>
        </p:nvSpPr>
        <p:spPr>
          <a:xfrm>
            <a:off x="250825" y="188914"/>
            <a:ext cx="7074715" cy="75238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400">
                <a:latin typeface="Arial" pitchFamily="34" charset="0"/>
                <a:cs typeface="Arial" pitchFamily="34" charset="0"/>
              </a:defRPr>
            </a:lvl2pPr>
            <a:lvl3pPr>
              <a:defRPr sz="14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7D9F22-DAA5-4946-A46F-3039545C283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 защиты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7" descr="Logo_mini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50" y="223838"/>
            <a:ext cx="6477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>
            <a:hlinkClick r:id="rId4" action="ppaction://hlinksldjump"/>
          </p:cNvPr>
          <p:cNvSpPr/>
          <p:nvPr userDrawn="1"/>
        </p:nvSpPr>
        <p:spPr>
          <a:xfrm>
            <a:off x="7092950" y="6561138"/>
            <a:ext cx="358775" cy="295275"/>
          </a:xfrm>
          <a:prstGeom prst="rect">
            <a:avLst/>
          </a:prstGeom>
          <a:solidFill>
            <a:srgbClr val="FFFFD4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i="0" dirty="0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7515225" y="6556375"/>
            <a:ext cx="360363" cy="295275"/>
          </a:xfrm>
          <a:prstGeom prst="rect">
            <a:avLst/>
          </a:prstGeom>
          <a:solidFill>
            <a:srgbClr val="FFFFD4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i="0" dirty="0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7924800" y="6557963"/>
            <a:ext cx="360363" cy="295275"/>
          </a:xfrm>
          <a:prstGeom prst="rect">
            <a:avLst/>
          </a:prstGeom>
          <a:solidFill>
            <a:srgbClr val="FFFFD4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i="0" dirty="0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8348663" y="6557963"/>
            <a:ext cx="358775" cy="295275"/>
          </a:xfrm>
          <a:prstGeom prst="rect">
            <a:avLst/>
          </a:prstGeom>
          <a:solidFill>
            <a:srgbClr val="FFFFD4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i="0" dirty="0"/>
          </a:p>
        </p:txBody>
      </p:sp>
      <p:sp>
        <p:nvSpPr>
          <p:cNvPr id="15" name="Содержимое 13"/>
          <p:cNvSpPr>
            <a:spLocks noGrp="1"/>
          </p:cNvSpPr>
          <p:nvPr>
            <p:ph sz="quarter" idx="16"/>
          </p:nvPr>
        </p:nvSpPr>
        <p:spPr>
          <a:xfrm>
            <a:off x="250825" y="1160463"/>
            <a:ext cx="8208963" cy="35937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400" b="1">
                <a:solidFill>
                  <a:srgbClr val="FF8400"/>
                </a:solidFill>
              </a:defRPr>
            </a:lvl1pPr>
          </a:lstStyle>
          <a:p>
            <a:pPr lvl="0"/>
            <a:r>
              <a:rPr lang="ru-RU" dirty="0" smtClean="0"/>
              <a:t>Образец</a:t>
            </a:r>
          </a:p>
          <a:p>
            <a:pPr lvl="0"/>
            <a:endParaRPr lang="ru-RU" dirty="0" err="1" smtClean="0"/>
          </a:p>
          <a:p>
            <a:pPr lvl="0"/>
            <a:endParaRPr lang="ru-RU" dirty="0" err="1" smtClean="0"/>
          </a:p>
        </p:txBody>
      </p:sp>
      <p:sp>
        <p:nvSpPr>
          <p:cNvPr id="16" name="Содержимое 13"/>
          <p:cNvSpPr>
            <a:spLocks noGrp="1"/>
          </p:cNvSpPr>
          <p:nvPr>
            <p:ph sz="quarter" idx="17"/>
          </p:nvPr>
        </p:nvSpPr>
        <p:spPr>
          <a:xfrm>
            <a:off x="233590" y="1646951"/>
            <a:ext cx="8208963" cy="34189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400" b="1">
                <a:solidFill>
                  <a:srgbClr val="4C4C4C"/>
                </a:solidFill>
              </a:defRPr>
            </a:lvl1pPr>
          </a:lstStyle>
          <a:p>
            <a:pPr lvl="0"/>
            <a:r>
              <a:rPr lang="ru-RU" dirty="0" smtClean="0"/>
              <a:t>Образец</a:t>
            </a:r>
          </a:p>
          <a:p>
            <a:pPr lvl="0"/>
            <a:endParaRPr lang="ru-RU" dirty="0" err="1" smtClean="0"/>
          </a:p>
          <a:p>
            <a:pPr lvl="0"/>
            <a:endParaRPr lang="ru-RU" dirty="0" err="1" smtClean="0"/>
          </a:p>
        </p:txBody>
      </p:sp>
      <p:sp>
        <p:nvSpPr>
          <p:cNvPr id="17" name="Содержимое 13"/>
          <p:cNvSpPr>
            <a:spLocks noGrp="1"/>
          </p:cNvSpPr>
          <p:nvPr>
            <p:ph sz="quarter" idx="18"/>
          </p:nvPr>
        </p:nvSpPr>
        <p:spPr>
          <a:xfrm>
            <a:off x="239894" y="2078998"/>
            <a:ext cx="8208963" cy="34189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200" b="0">
                <a:solidFill>
                  <a:srgbClr val="4C4C4C"/>
                </a:solidFill>
              </a:defRPr>
            </a:lvl1pPr>
          </a:lstStyle>
          <a:p>
            <a:pPr lvl="0"/>
            <a:r>
              <a:rPr lang="ru-RU" dirty="0" smtClean="0"/>
              <a:t>Образец</a:t>
            </a:r>
          </a:p>
          <a:p>
            <a:pPr lvl="0"/>
            <a:endParaRPr lang="ru-RU" dirty="0" err="1" smtClean="0"/>
          </a:p>
        </p:txBody>
      </p:sp>
      <p:sp>
        <p:nvSpPr>
          <p:cNvPr id="19" name="Содержимое 8"/>
          <p:cNvSpPr>
            <a:spLocks noGrp="1"/>
          </p:cNvSpPr>
          <p:nvPr>
            <p:ph sz="quarter" idx="13"/>
          </p:nvPr>
        </p:nvSpPr>
        <p:spPr>
          <a:xfrm>
            <a:off x="250825" y="188914"/>
            <a:ext cx="7074715" cy="75238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400">
                <a:latin typeface="Arial" pitchFamily="34" charset="0"/>
                <a:cs typeface="Arial" pitchFamily="34" charset="0"/>
              </a:defRPr>
            </a:lvl2pPr>
            <a:lvl3pPr>
              <a:defRPr sz="14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297C62-65C5-463F-86EC-1322AE9200C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 аккредитац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7" descr="Logo_mini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450" y="223838"/>
            <a:ext cx="6477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>
            <a:hlinkClick r:id="rId3" action="ppaction://hlinksldjump"/>
          </p:cNvPr>
          <p:cNvSpPr/>
          <p:nvPr userDrawn="1"/>
        </p:nvSpPr>
        <p:spPr>
          <a:xfrm>
            <a:off x="7092950" y="6561138"/>
            <a:ext cx="358775" cy="295275"/>
          </a:xfrm>
          <a:prstGeom prst="rect">
            <a:avLst/>
          </a:prstGeom>
          <a:solidFill>
            <a:srgbClr val="FFFFD4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i="0" dirty="0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7515225" y="6556375"/>
            <a:ext cx="360363" cy="295275"/>
          </a:xfrm>
          <a:prstGeom prst="rect">
            <a:avLst/>
          </a:prstGeom>
          <a:solidFill>
            <a:srgbClr val="FFFFD4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i="0" dirty="0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7924800" y="6557963"/>
            <a:ext cx="360363" cy="295275"/>
          </a:xfrm>
          <a:prstGeom prst="rect">
            <a:avLst/>
          </a:prstGeom>
          <a:solidFill>
            <a:srgbClr val="FFFFD4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i="0" dirty="0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8348663" y="6557963"/>
            <a:ext cx="358775" cy="295275"/>
          </a:xfrm>
          <a:prstGeom prst="rect">
            <a:avLst/>
          </a:prstGeom>
          <a:solidFill>
            <a:srgbClr val="FFFFD4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i="0" dirty="0"/>
          </a:p>
        </p:txBody>
      </p:sp>
      <p:sp>
        <p:nvSpPr>
          <p:cNvPr id="15" name="Содержимое 13"/>
          <p:cNvSpPr>
            <a:spLocks noGrp="1"/>
          </p:cNvSpPr>
          <p:nvPr>
            <p:ph sz="quarter" idx="16"/>
          </p:nvPr>
        </p:nvSpPr>
        <p:spPr>
          <a:xfrm>
            <a:off x="250825" y="1160463"/>
            <a:ext cx="8208963" cy="35937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400" b="1">
                <a:solidFill>
                  <a:srgbClr val="FF8400"/>
                </a:solidFill>
              </a:defRPr>
            </a:lvl1pPr>
          </a:lstStyle>
          <a:p>
            <a:pPr lvl="0"/>
            <a:r>
              <a:rPr lang="ru-RU" dirty="0" smtClean="0"/>
              <a:t>Образец</a:t>
            </a:r>
          </a:p>
          <a:p>
            <a:pPr lvl="0"/>
            <a:endParaRPr lang="ru-RU" dirty="0" err="1" smtClean="0"/>
          </a:p>
          <a:p>
            <a:pPr lvl="0"/>
            <a:endParaRPr lang="ru-RU" dirty="0" err="1" smtClean="0"/>
          </a:p>
        </p:txBody>
      </p:sp>
      <p:sp>
        <p:nvSpPr>
          <p:cNvPr id="16" name="Содержимое 13"/>
          <p:cNvSpPr>
            <a:spLocks noGrp="1"/>
          </p:cNvSpPr>
          <p:nvPr>
            <p:ph sz="quarter" idx="17"/>
          </p:nvPr>
        </p:nvSpPr>
        <p:spPr>
          <a:xfrm>
            <a:off x="233590" y="1646951"/>
            <a:ext cx="8208963" cy="34189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400" b="1">
                <a:solidFill>
                  <a:srgbClr val="4C4C4C"/>
                </a:solidFill>
              </a:defRPr>
            </a:lvl1pPr>
          </a:lstStyle>
          <a:p>
            <a:pPr lvl="0"/>
            <a:r>
              <a:rPr lang="ru-RU" dirty="0" smtClean="0"/>
              <a:t>Образец</a:t>
            </a:r>
          </a:p>
          <a:p>
            <a:pPr lvl="0"/>
            <a:endParaRPr lang="ru-RU" dirty="0" err="1" smtClean="0"/>
          </a:p>
          <a:p>
            <a:pPr lvl="0"/>
            <a:endParaRPr lang="ru-RU" dirty="0" err="1" smtClean="0"/>
          </a:p>
        </p:txBody>
      </p:sp>
      <p:sp>
        <p:nvSpPr>
          <p:cNvPr id="17" name="Содержимое 13"/>
          <p:cNvSpPr>
            <a:spLocks noGrp="1"/>
          </p:cNvSpPr>
          <p:nvPr>
            <p:ph sz="quarter" idx="18"/>
          </p:nvPr>
        </p:nvSpPr>
        <p:spPr>
          <a:xfrm>
            <a:off x="239894" y="2078998"/>
            <a:ext cx="8208963" cy="34189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200" b="0">
                <a:solidFill>
                  <a:srgbClr val="4C4C4C"/>
                </a:solidFill>
              </a:defRPr>
            </a:lvl1pPr>
          </a:lstStyle>
          <a:p>
            <a:pPr lvl="0"/>
            <a:r>
              <a:rPr lang="ru-RU" dirty="0" smtClean="0"/>
              <a:t>Образец</a:t>
            </a:r>
          </a:p>
          <a:p>
            <a:pPr lvl="0"/>
            <a:endParaRPr lang="ru-RU" dirty="0" err="1" smtClean="0"/>
          </a:p>
        </p:txBody>
      </p:sp>
      <p:sp>
        <p:nvSpPr>
          <p:cNvPr id="19" name="Содержимое 8"/>
          <p:cNvSpPr>
            <a:spLocks noGrp="1"/>
          </p:cNvSpPr>
          <p:nvPr>
            <p:ph sz="quarter" idx="13"/>
          </p:nvPr>
        </p:nvSpPr>
        <p:spPr>
          <a:xfrm>
            <a:off x="250825" y="188914"/>
            <a:ext cx="7074715" cy="75238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400">
                <a:latin typeface="Arial" pitchFamily="34" charset="0"/>
                <a:cs typeface="Arial" pitchFamily="34" charset="0"/>
              </a:defRPr>
            </a:lvl2pPr>
            <a:lvl3pPr>
              <a:defRPr sz="14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A5293C-B71A-49C0-9A3A-659DD005874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 сертификации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7" descr="Logo_mini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50" y="223838"/>
            <a:ext cx="6477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>
            <a:hlinkClick r:id="rId4" action="ppaction://hlinksldjump"/>
          </p:cNvPr>
          <p:cNvSpPr/>
          <p:nvPr userDrawn="1"/>
        </p:nvSpPr>
        <p:spPr>
          <a:xfrm>
            <a:off x="7092950" y="6561138"/>
            <a:ext cx="358775" cy="295275"/>
          </a:xfrm>
          <a:prstGeom prst="rect">
            <a:avLst/>
          </a:prstGeom>
          <a:solidFill>
            <a:srgbClr val="FFFFD4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i="0" dirty="0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7515225" y="6556375"/>
            <a:ext cx="360363" cy="295275"/>
          </a:xfrm>
          <a:prstGeom prst="rect">
            <a:avLst/>
          </a:prstGeom>
          <a:solidFill>
            <a:srgbClr val="FFFFD4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i="0" dirty="0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7924800" y="6557963"/>
            <a:ext cx="360363" cy="295275"/>
          </a:xfrm>
          <a:prstGeom prst="rect">
            <a:avLst/>
          </a:prstGeom>
          <a:solidFill>
            <a:srgbClr val="FFFFD4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i="0" dirty="0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8348663" y="6557963"/>
            <a:ext cx="358775" cy="295275"/>
          </a:xfrm>
          <a:prstGeom prst="rect">
            <a:avLst/>
          </a:prstGeom>
          <a:solidFill>
            <a:srgbClr val="FFFFD4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i="0" dirty="0"/>
          </a:p>
        </p:txBody>
      </p:sp>
      <p:sp>
        <p:nvSpPr>
          <p:cNvPr id="15" name="Содержимое 13"/>
          <p:cNvSpPr>
            <a:spLocks noGrp="1"/>
          </p:cNvSpPr>
          <p:nvPr>
            <p:ph sz="quarter" idx="16"/>
          </p:nvPr>
        </p:nvSpPr>
        <p:spPr>
          <a:xfrm>
            <a:off x="250825" y="1160463"/>
            <a:ext cx="8208963" cy="35937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400" b="1">
                <a:solidFill>
                  <a:srgbClr val="FF8400"/>
                </a:solidFill>
              </a:defRPr>
            </a:lvl1pPr>
          </a:lstStyle>
          <a:p>
            <a:pPr lvl="0"/>
            <a:r>
              <a:rPr lang="ru-RU" dirty="0" smtClean="0"/>
              <a:t>Образец</a:t>
            </a:r>
          </a:p>
          <a:p>
            <a:pPr lvl="0"/>
            <a:endParaRPr lang="ru-RU" dirty="0" err="1" smtClean="0"/>
          </a:p>
          <a:p>
            <a:pPr lvl="0"/>
            <a:endParaRPr lang="ru-RU" dirty="0" err="1" smtClean="0"/>
          </a:p>
        </p:txBody>
      </p:sp>
      <p:sp>
        <p:nvSpPr>
          <p:cNvPr id="16" name="Содержимое 13"/>
          <p:cNvSpPr>
            <a:spLocks noGrp="1"/>
          </p:cNvSpPr>
          <p:nvPr>
            <p:ph sz="quarter" idx="17"/>
          </p:nvPr>
        </p:nvSpPr>
        <p:spPr>
          <a:xfrm>
            <a:off x="233590" y="1646951"/>
            <a:ext cx="8208963" cy="34189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400" b="1">
                <a:solidFill>
                  <a:srgbClr val="4C4C4C"/>
                </a:solidFill>
              </a:defRPr>
            </a:lvl1pPr>
          </a:lstStyle>
          <a:p>
            <a:pPr lvl="0"/>
            <a:r>
              <a:rPr lang="ru-RU" dirty="0" smtClean="0"/>
              <a:t>Образец</a:t>
            </a:r>
          </a:p>
          <a:p>
            <a:pPr lvl="0"/>
            <a:endParaRPr lang="ru-RU" dirty="0" err="1" smtClean="0"/>
          </a:p>
          <a:p>
            <a:pPr lvl="0"/>
            <a:endParaRPr lang="ru-RU" dirty="0" err="1" smtClean="0"/>
          </a:p>
        </p:txBody>
      </p:sp>
      <p:sp>
        <p:nvSpPr>
          <p:cNvPr id="17" name="Содержимое 13"/>
          <p:cNvSpPr>
            <a:spLocks noGrp="1"/>
          </p:cNvSpPr>
          <p:nvPr>
            <p:ph sz="quarter" idx="18"/>
          </p:nvPr>
        </p:nvSpPr>
        <p:spPr>
          <a:xfrm>
            <a:off x="239894" y="2078998"/>
            <a:ext cx="8208963" cy="34189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200" b="0">
                <a:solidFill>
                  <a:srgbClr val="4C4C4C"/>
                </a:solidFill>
              </a:defRPr>
            </a:lvl1pPr>
          </a:lstStyle>
          <a:p>
            <a:pPr lvl="0"/>
            <a:r>
              <a:rPr lang="ru-RU" dirty="0" smtClean="0"/>
              <a:t>Образец</a:t>
            </a:r>
          </a:p>
          <a:p>
            <a:pPr lvl="0"/>
            <a:endParaRPr lang="ru-RU" dirty="0" err="1" smtClean="0"/>
          </a:p>
        </p:txBody>
      </p:sp>
      <p:sp>
        <p:nvSpPr>
          <p:cNvPr id="19" name="Содержимое 8"/>
          <p:cNvSpPr>
            <a:spLocks noGrp="1"/>
          </p:cNvSpPr>
          <p:nvPr>
            <p:ph sz="quarter" idx="13"/>
          </p:nvPr>
        </p:nvSpPr>
        <p:spPr>
          <a:xfrm>
            <a:off x="250825" y="188914"/>
            <a:ext cx="7074715" cy="75238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400">
                <a:latin typeface="Arial" pitchFamily="34" charset="0"/>
                <a:cs typeface="Arial" pitchFamily="34" charset="0"/>
              </a:defRPr>
            </a:lvl2pPr>
            <a:lvl3pPr>
              <a:defRPr sz="14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7C8699-E895-4022-9548-E36ED7DCB8B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устой макет с нумерацией2">
    <p:bg>
      <p:bgPr>
        <a:solidFill>
          <a:srgbClr val="FFFF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7092950" y="6561138"/>
            <a:ext cx="358775" cy="295275"/>
          </a:xfrm>
          <a:prstGeom prst="rect">
            <a:avLst/>
          </a:prstGeom>
          <a:solidFill>
            <a:srgbClr val="FFFFD4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i="0" dirty="0">
              <a:solidFill>
                <a:prstClr val="white"/>
              </a:solidFill>
            </a:endParaRPr>
          </a:p>
        </p:txBody>
      </p:sp>
      <p:sp>
        <p:nvSpPr>
          <p:cNvPr id="3" name="Прямоугольник 2">
            <a:hlinkClick r:id="rId2" action="ppaction://hlinksldjump"/>
          </p:cNvPr>
          <p:cNvSpPr/>
          <p:nvPr userDrawn="1"/>
        </p:nvSpPr>
        <p:spPr>
          <a:xfrm>
            <a:off x="7515225" y="6556375"/>
            <a:ext cx="360363" cy="295275"/>
          </a:xfrm>
          <a:prstGeom prst="rect">
            <a:avLst/>
          </a:prstGeom>
          <a:solidFill>
            <a:srgbClr val="FFFFD4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i="0" dirty="0">
              <a:solidFill>
                <a:prstClr val="white"/>
              </a:solidFill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7924800" y="6557963"/>
            <a:ext cx="360363" cy="295275"/>
          </a:xfrm>
          <a:prstGeom prst="rect">
            <a:avLst/>
          </a:prstGeom>
          <a:solidFill>
            <a:srgbClr val="FFFFD4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i="0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8348663" y="6557963"/>
            <a:ext cx="358775" cy="295275"/>
          </a:xfrm>
          <a:prstGeom prst="rect">
            <a:avLst/>
          </a:prstGeom>
          <a:solidFill>
            <a:srgbClr val="FFFFD4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i="0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устой макет с нумерацией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7" descr="Logo_mini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450" y="223838"/>
            <a:ext cx="6477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 userDrawn="1"/>
        </p:nvSpPr>
        <p:spPr>
          <a:xfrm>
            <a:off x="7092950" y="6561138"/>
            <a:ext cx="358775" cy="295275"/>
          </a:xfrm>
          <a:prstGeom prst="rect">
            <a:avLst/>
          </a:prstGeom>
          <a:solidFill>
            <a:srgbClr val="FFFFD4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i="0" dirty="0">
              <a:solidFill>
                <a:prstClr val="white"/>
              </a:solidFill>
            </a:endParaRPr>
          </a:p>
        </p:txBody>
      </p:sp>
      <p:sp>
        <p:nvSpPr>
          <p:cNvPr id="8" name="Прямоугольник 7">
            <a:hlinkClick r:id="rId3" action="ppaction://hlinksldjump"/>
          </p:cNvPr>
          <p:cNvSpPr/>
          <p:nvPr userDrawn="1"/>
        </p:nvSpPr>
        <p:spPr>
          <a:xfrm>
            <a:off x="7515225" y="6556375"/>
            <a:ext cx="360363" cy="295275"/>
          </a:xfrm>
          <a:prstGeom prst="rect">
            <a:avLst/>
          </a:prstGeom>
          <a:solidFill>
            <a:srgbClr val="FFFFD4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i="0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7924800" y="6557963"/>
            <a:ext cx="360363" cy="295275"/>
          </a:xfrm>
          <a:prstGeom prst="rect">
            <a:avLst/>
          </a:prstGeom>
          <a:solidFill>
            <a:srgbClr val="FFFFD4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i="0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8348663" y="6557963"/>
            <a:ext cx="358775" cy="295275"/>
          </a:xfrm>
          <a:prstGeom prst="rect">
            <a:avLst/>
          </a:prstGeom>
          <a:solidFill>
            <a:srgbClr val="FFFFD4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i="0" dirty="0">
              <a:solidFill>
                <a:prstClr val="white"/>
              </a:solidFill>
            </a:endParaRPr>
          </a:p>
        </p:txBody>
      </p:sp>
      <p:sp>
        <p:nvSpPr>
          <p:cNvPr id="15" name="Содержимое 13"/>
          <p:cNvSpPr>
            <a:spLocks noGrp="1"/>
          </p:cNvSpPr>
          <p:nvPr>
            <p:ph sz="quarter" idx="16"/>
          </p:nvPr>
        </p:nvSpPr>
        <p:spPr>
          <a:xfrm>
            <a:off x="250825" y="1160463"/>
            <a:ext cx="8208963" cy="35937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400" b="1">
                <a:solidFill>
                  <a:srgbClr val="FF8400"/>
                </a:solidFill>
              </a:defRPr>
            </a:lvl1pPr>
          </a:lstStyle>
          <a:p>
            <a:pPr lvl="0"/>
            <a:r>
              <a:rPr lang="ru-RU" dirty="0" smtClean="0"/>
              <a:t>Образец</a:t>
            </a:r>
          </a:p>
          <a:p>
            <a:pPr lvl="0"/>
            <a:endParaRPr lang="ru-RU" dirty="0" err="1" smtClean="0"/>
          </a:p>
          <a:p>
            <a:pPr lvl="0"/>
            <a:endParaRPr lang="ru-RU" dirty="0" err="1" smtClean="0"/>
          </a:p>
        </p:txBody>
      </p:sp>
      <p:sp>
        <p:nvSpPr>
          <p:cNvPr id="16" name="Содержимое 13"/>
          <p:cNvSpPr>
            <a:spLocks noGrp="1"/>
          </p:cNvSpPr>
          <p:nvPr>
            <p:ph sz="quarter" idx="17"/>
          </p:nvPr>
        </p:nvSpPr>
        <p:spPr>
          <a:xfrm>
            <a:off x="233590" y="1646951"/>
            <a:ext cx="8208963" cy="34189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400" b="1">
                <a:solidFill>
                  <a:srgbClr val="4C4C4C"/>
                </a:solidFill>
              </a:defRPr>
            </a:lvl1pPr>
          </a:lstStyle>
          <a:p>
            <a:pPr lvl="0"/>
            <a:r>
              <a:rPr lang="ru-RU" dirty="0" smtClean="0"/>
              <a:t>Образец</a:t>
            </a:r>
          </a:p>
          <a:p>
            <a:pPr lvl="0"/>
            <a:endParaRPr lang="ru-RU" dirty="0" err="1" smtClean="0"/>
          </a:p>
          <a:p>
            <a:pPr lvl="0"/>
            <a:endParaRPr lang="ru-RU" dirty="0" err="1" smtClean="0"/>
          </a:p>
        </p:txBody>
      </p:sp>
      <p:sp>
        <p:nvSpPr>
          <p:cNvPr id="17" name="Содержимое 13"/>
          <p:cNvSpPr>
            <a:spLocks noGrp="1"/>
          </p:cNvSpPr>
          <p:nvPr>
            <p:ph sz="quarter" idx="18"/>
          </p:nvPr>
        </p:nvSpPr>
        <p:spPr>
          <a:xfrm>
            <a:off x="239894" y="2078998"/>
            <a:ext cx="8208963" cy="34189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200" b="0">
                <a:solidFill>
                  <a:srgbClr val="4C4C4C"/>
                </a:solidFill>
              </a:defRPr>
            </a:lvl1pPr>
          </a:lstStyle>
          <a:p>
            <a:pPr lvl="0"/>
            <a:r>
              <a:rPr lang="ru-RU" dirty="0" smtClean="0"/>
              <a:t>Образец</a:t>
            </a:r>
          </a:p>
          <a:p>
            <a:pPr lvl="0"/>
            <a:endParaRPr lang="ru-RU" dirty="0" err="1" smtClean="0"/>
          </a:p>
        </p:txBody>
      </p:sp>
      <p:sp>
        <p:nvSpPr>
          <p:cNvPr id="19" name="Содержимое 8"/>
          <p:cNvSpPr>
            <a:spLocks noGrp="1"/>
          </p:cNvSpPr>
          <p:nvPr>
            <p:ph sz="quarter" idx="13"/>
          </p:nvPr>
        </p:nvSpPr>
        <p:spPr>
          <a:xfrm>
            <a:off x="250825" y="188914"/>
            <a:ext cx="7074715" cy="75238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400">
                <a:latin typeface="Arial" pitchFamily="34" charset="0"/>
                <a:cs typeface="Arial" pitchFamily="34" charset="0"/>
              </a:defRPr>
            </a:lvl2pPr>
            <a:lvl3pPr>
              <a:defRPr sz="14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980E39-86EF-4C95-A725-0E63DFE4311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 услуг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7" descr="Logo_mini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50" y="223838"/>
            <a:ext cx="6477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 userDrawn="1"/>
        </p:nvSpPr>
        <p:spPr>
          <a:xfrm>
            <a:off x="7092950" y="6561138"/>
            <a:ext cx="358775" cy="295275"/>
          </a:xfrm>
          <a:prstGeom prst="rect">
            <a:avLst/>
          </a:prstGeom>
          <a:solidFill>
            <a:srgbClr val="FFFFD4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i="0" dirty="0">
              <a:solidFill>
                <a:prstClr val="white"/>
              </a:solidFill>
            </a:endParaRPr>
          </a:p>
        </p:txBody>
      </p:sp>
      <p:sp>
        <p:nvSpPr>
          <p:cNvPr id="8" name="Прямоугольник 7">
            <a:hlinkClick r:id="rId4" action="ppaction://hlinksldjump"/>
          </p:cNvPr>
          <p:cNvSpPr/>
          <p:nvPr userDrawn="1"/>
        </p:nvSpPr>
        <p:spPr>
          <a:xfrm>
            <a:off x="7515225" y="6556375"/>
            <a:ext cx="360363" cy="295275"/>
          </a:xfrm>
          <a:prstGeom prst="rect">
            <a:avLst/>
          </a:prstGeom>
          <a:solidFill>
            <a:srgbClr val="FFFFD4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i="0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7924800" y="6557963"/>
            <a:ext cx="360363" cy="295275"/>
          </a:xfrm>
          <a:prstGeom prst="rect">
            <a:avLst/>
          </a:prstGeom>
          <a:solidFill>
            <a:srgbClr val="FFFFD4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i="0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8348663" y="6557963"/>
            <a:ext cx="358775" cy="295275"/>
          </a:xfrm>
          <a:prstGeom prst="rect">
            <a:avLst/>
          </a:prstGeom>
          <a:solidFill>
            <a:srgbClr val="FFFFD4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i="0" dirty="0">
              <a:solidFill>
                <a:prstClr val="white"/>
              </a:solidFill>
            </a:endParaRPr>
          </a:p>
        </p:txBody>
      </p:sp>
      <p:sp>
        <p:nvSpPr>
          <p:cNvPr id="15" name="Содержимое 13"/>
          <p:cNvSpPr>
            <a:spLocks noGrp="1"/>
          </p:cNvSpPr>
          <p:nvPr>
            <p:ph sz="quarter" idx="16"/>
          </p:nvPr>
        </p:nvSpPr>
        <p:spPr>
          <a:xfrm>
            <a:off x="250825" y="1160463"/>
            <a:ext cx="8208963" cy="35937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400" b="1">
                <a:solidFill>
                  <a:srgbClr val="FF8400"/>
                </a:solidFill>
              </a:defRPr>
            </a:lvl1pPr>
          </a:lstStyle>
          <a:p>
            <a:pPr lvl="0"/>
            <a:r>
              <a:rPr lang="ru-RU" dirty="0" smtClean="0"/>
              <a:t>Образец</a:t>
            </a:r>
          </a:p>
          <a:p>
            <a:pPr lvl="0"/>
            <a:endParaRPr lang="ru-RU" dirty="0" err="1" smtClean="0"/>
          </a:p>
          <a:p>
            <a:pPr lvl="0"/>
            <a:endParaRPr lang="ru-RU" dirty="0" err="1" smtClean="0"/>
          </a:p>
        </p:txBody>
      </p:sp>
      <p:sp>
        <p:nvSpPr>
          <p:cNvPr id="16" name="Содержимое 13"/>
          <p:cNvSpPr>
            <a:spLocks noGrp="1"/>
          </p:cNvSpPr>
          <p:nvPr>
            <p:ph sz="quarter" idx="17"/>
          </p:nvPr>
        </p:nvSpPr>
        <p:spPr>
          <a:xfrm>
            <a:off x="233590" y="1646951"/>
            <a:ext cx="8208963" cy="34189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400" b="1">
                <a:solidFill>
                  <a:srgbClr val="4C4C4C"/>
                </a:solidFill>
              </a:defRPr>
            </a:lvl1pPr>
          </a:lstStyle>
          <a:p>
            <a:pPr lvl="0"/>
            <a:r>
              <a:rPr lang="ru-RU" dirty="0" smtClean="0"/>
              <a:t>Образец</a:t>
            </a:r>
          </a:p>
          <a:p>
            <a:pPr lvl="0"/>
            <a:endParaRPr lang="ru-RU" dirty="0" err="1" smtClean="0"/>
          </a:p>
          <a:p>
            <a:pPr lvl="0"/>
            <a:endParaRPr lang="ru-RU" dirty="0" err="1" smtClean="0"/>
          </a:p>
        </p:txBody>
      </p:sp>
      <p:sp>
        <p:nvSpPr>
          <p:cNvPr id="17" name="Содержимое 13"/>
          <p:cNvSpPr>
            <a:spLocks noGrp="1"/>
          </p:cNvSpPr>
          <p:nvPr>
            <p:ph sz="quarter" idx="18"/>
          </p:nvPr>
        </p:nvSpPr>
        <p:spPr>
          <a:xfrm>
            <a:off x="239894" y="2078998"/>
            <a:ext cx="8208963" cy="34189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200" b="0">
                <a:solidFill>
                  <a:srgbClr val="4C4C4C"/>
                </a:solidFill>
              </a:defRPr>
            </a:lvl1pPr>
          </a:lstStyle>
          <a:p>
            <a:pPr lvl="0"/>
            <a:r>
              <a:rPr lang="ru-RU" dirty="0" smtClean="0"/>
              <a:t>Образец</a:t>
            </a:r>
          </a:p>
          <a:p>
            <a:pPr lvl="0"/>
            <a:endParaRPr lang="ru-RU" dirty="0" err="1" smtClean="0"/>
          </a:p>
        </p:txBody>
      </p:sp>
      <p:sp>
        <p:nvSpPr>
          <p:cNvPr id="19" name="Содержимое 8"/>
          <p:cNvSpPr>
            <a:spLocks noGrp="1"/>
          </p:cNvSpPr>
          <p:nvPr>
            <p:ph sz="quarter" idx="13"/>
          </p:nvPr>
        </p:nvSpPr>
        <p:spPr>
          <a:xfrm>
            <a:off x="250825" y="188914"/>
            <a:ext cx="7074715" cy="75238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400">
                <a:latin typeface="Arial" pitchFamily="34" charset="0"/>
                <a:cs typeface="Arial" pitchFamily="34" charset="0"/>
              </a:defRPr>
            </a:lvl2pPr>
            <a:lvl3pPr>
              <a:defRPr sz="14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7354EF-040C-4AEC-89B6-B7ACCC87F43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slide" Target="../slides/slid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Relationship Id="rId9" Type="http://schemas.openxmlformats.org/officeDocument/2006/relationships/slide" Target="../slides/slid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0" y="6557963"/>
            <a:ext cx="539750" cy="21748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2000" b="1" i="0">
                <a:solidFill>
                  <a:srgbClr val="4C4C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B1E5F4D-B1D2-4130-BD3B-033613FD16A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3" name="Прямоугольник 2">
            <a:hlinkClick r:id="rId9" action="ppaction://hlinksldjump"/>
          </p:cNvPr>
          <p:cNvSpPr/>
          <p:nvPr userDrawn="1"/>
        </p:nvSpPr>
        <p:spPr>
          <a:xfrm>
            <a:off x="7092950" y="6561138"/>
            <a:ext cx="358775" cy="295275"/>
          </a:xfrm>
          <a:prstGeom prst="rect">
            <a:avLst/>
          </a:prstGeom>
          <a:solidFill>
            <a:srgbClr val="FFFFD4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i="0" dirty="0"/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7515225" y="6556375"/>
            <a:ext cx="360363" cy="295275"/>
          </a:xfrm>
          <a:prstGeom prst="rect">
            <a:avLst/>
          </a:prstGeom>
          <a:solidFill>
            <a:srgbClr val="FFFFD4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i="0" dirty="0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7924800" y="6557963"/>
            <a:ext cx="360363" cy="295275"/>
          </a:xfrm>
          <a:prstGeom prst="rect">
            <a:avLst/>
          </a:prstGeom>
          <a:solidFill>
            <a:srgbClr val="FFFFD4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i="0" dirty="0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8348663" y="6557963"/>
            <a:ext cx="358775" cy="295275"/>
          </a:xfrm>
          <a:prstGeom prst="rect">
            <a:avLst/>
          </a:prstGeom>
          <a:solidFill>
            <a:srgbClr val="FFFFD4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i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77" r:id="rId1"/>
    <p:sldLayoutId id="2147484278" r:id="rId2"/>
    <p:sldLayoutId id="2147484279" r:id="rId3"/>
    <p:sldLayoutId id="2147484280" r:id="rId4"/>
    <p:sldLayoutId id="2147484281" r:id="rId5"/>
    <p:sldLayoutId id="2147484282" r:id="rId6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0" y="6557963"/>
            <a:ext cx="539750" cy="21748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2000" b="1" i="0">
                <a:solidFill>
                  <a:srgbClr val="4C4C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6B309FD-1396-4DC7-8E6D-F39B31A74FE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7092950" y="6561138"/>
            <a:ext cx="358775" cy="295275"/>
          </a:xfrm>
          <a:prstGeom prst="rect">
            <a:avLst/>
          </a:prstGeom>
          <a:solidFill>
            <a:srgbClr val="FFFFD4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i="0" dirty="0">
              <a:solidFill>
                <a:prstClr val="white"/>
              </a:solidFill>
            </a:endParaRPr>
          </a:p>
        </p:txBody>
      </p:sp>
      <p:sp>
        <p:nvSpPr>
          <p:cNvPr id="4" name="Прямоугольник 3">
            <a:hlinkClick r:id="rId9" action="ppaction://hlinksldjump"/>
          </p:cNvPr>
          <p:cNvSpPr/>
          <p:nvPr/>
        </p:nvSpPr>
        <p:spPr>
          <a:xfrm>
            <a:off x="7515225" y="6556375"/>
            <a:ext cx="360363" cy="295275"/>
          </a:xfrm>
          <a:prstGeom prst="rect">
            <a:avLst/>
          </a:prstGeom>
          <a:solidFill>
            <a:srgbClr val="FFFFD4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i="0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924800" y="6557963"/>
            <a:ext cx="360363" cy="295275"/>
          </a:xfrm>
          <a:prstGeom prst="rect">
            <a:avLst/>
          </a:prstGeom>
          <a:solidFill>
            <a:srgbClr val="FFFFD4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i="0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348663" y="6557963"/>
            <a:ext cx="358775" cy="295275"/>
          </a:xfrm>
          <a:prstGeom prst="rect">
            <a:avLst/>
          </a:prstGeom>
          <a:solidFill>
            <a:srgbClr val="FFFFD4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i="0" dirty="0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83" r:id="rId1"/>
    <p:sldLayoutId id="2147484284" r:id="rId2"/>
    <p:sldLayoutId id="2147484285" r:id="rId3"/>
    <p:sldLayoutId id="2147484286" r:id="rId4"/>
    <p:sldLayoutId id="2147484287" r:id="rId5"/>
    <p:sldLayoutId id="2147484288" r:id="rId6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rsc024@mail.ru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rsc024.ru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214313"/>
            <a:ext cx="9144000" cy="7072313"/>
          </a:xfrm>
          <a:prstGeom prst="rect">
            <a:avLst/>
          </a:prstGeom>
          <a:solidFill>
            <a:srgbClr val="FEFF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i="0" dirty="0">
              <a:solidFill>
                <a:srgbClr val="008000"/>
              </a:solidFill>
              <a:cs typeface="Arial" panose="020B0604020202020204" pitchFamily="34" charset="0"/>
            </a:endParaRPr>
          </a:p>
        </p:txBody>
      </p:sp>
      <p:sp>
        <p:nvSpPr>
          <p:cNvPr id="9220" name="Прямоугольник 1"/>
          <p:cNvSpPr>
            <a:spLocks noChangeArrowheads="1"/>
          </p:cNvSpPr>
          <p:nvPr/>
        </p:nvSpPr>
        <p:spPr bwMode="auto">
          <a:xfrm>
            <a:off x="938213" y="2116138"/>
            <a:ext cx="7100887" cy="402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endParaRPr lang="ru-RU" sz="2000" b="1" dirty="0">
              <a:solidFill>
                <a:srgbClr val="008000"/>
              </a:solidFill>
              <a:latin typeface="+mn-lt"/>
              <a:cs typeface="Times New Roman" pitchFamily="18" charset="0"/>
            </a:endParaRPr>
          </a:p>
          <a:p>
            <a:pPr algn="ctr">
              <a:lnSpc>
                <a:spcPct val="90000"/>
              </a:lnSpc>
              <a:defRPr/>
            </a:pPr>
            <a:endParaRPr lang="ru-RU" sz="2000" b="1" dirty="0">
              <a:solidFill>
                <a:srgbClr val="008000"/>
              </a:solidFill>
              <a:latin typeface="+mn-lt"/>
              <a:cs typeface="Times New Roman" pitchFamily="18" charset="0"/>
            </a:endParaRPr>
          </a:p>
          <a:p>
            <a:pPr algn="ctr">
              <a:lnSpc>
                <a:spcPct val="90000"/>
              </a:lnSpc>
              <a:defRPr/>
            </a:pPr>
            <a:endParaRPr lang="ru-RU" sz="2000" b="1" dirty="0">
              <a:solidFill>
                <a:srgbClr val="008000"/>
              </a:solidFill>
              <a:latin typeface="+mn-lt"/>
              <a:cs typeface="Times New Roman" pitchFamily="18" charset="0"/>
            </a:endParaRPr>
          </a:p>
          <a:p>
            <a:pPr>
              <a:lnSpc>
                <a:spcPct val="90000"/>
              </a:lnSpc>
              <a:defRPr/>
            </a:pPr>
            <a:endParaRPr lang="ru-RU" sz="1600" i="0" dirty="0">
              <a:solidFill>
                <a:srgbClr val="008000"/>
              </a:solidFill>
              <a:latin typeface="+mn-lt"/>
              <a:cs typeface="Times New Roman" pitchFamily="18" charset="0"/>
            </a:endParaRPr>
          </a:p>
          <a:p>
            <a:pPr>
              <a:lnSpc>
                <a:spcPct val="90000"/>
              </a:lnSpc>
              <a:defRPr/>
            </a:pPr>
            <a:endParaRPr lang="ru-RU" sz="1600" i="0" dirty="0">
              <a:solidFill>
                <a:srgbClr val="008000"/>
              </a:solidFill>
              <a:latin typeface="+mn-lt"/>
              <a:cs typeface="Times New Roman" pitchFamily="18" charset="0"/>
            </a:endParaRPr>
          </a:p>
          <a:p>
            <a:pPr>
              <a:lnSpc>
                <a:spcPct val="90000"/>
              </a:lnSpc>
              <a:defRPr/>
            </a:pPr>
            <a:endParaRPr lang="ru-RU" sz="1600" i="0" dirty="0">
              <a:solidFill>
                <a:srgbClr val="008000"/>
              </a:solidFill>
              <a:latin typeface="+mn-lt"/>
              <a:cs typeface="Times New Roman" pitchFamily="18" charset="0"/>
            </a:endParaRPr>
          </a:p>
          <a:p>
            <a:pPr>
              <a:lnSpc>
                <a:spcPct val="90000"/>
              </a:lnSpc>
              <a:defRPr/>
            </a:pPr>
            <a:endParaRPr lang="ru-RU" sz="1600" i="0" dirty="0">
              <a:solidFill>
                <a:srgbClr val="008000"/>
              </a:solidFill>
              <a:latin typeface="+mn-lt"/>
              <a:cs typeface="Times New Roman" pitchFamily="18" charset="0"/>
            </a:endParaRPr>
          </a:p>
          <a:p>
            <a:pPr>
              <a:lnSpc>
                <a:spcPct val="90000"/>
              </a:lnSpc>
              <a:defRPr/>
            </a:pPr>
            <a:endParaRPr lang="ru-RU" sz="1600" i="0" dirty="0">
              <a:solidFill>
                <a:srgbClr val="008000"/>
              </a:solidFill>
              <a:latin typeface="+mn-lt"/>
              <a:cs typeface="Times New Roman" pitchFamily="18" charset="0"/>
            </a:endParaRPr>
          </a:p>
          <a:p>
            <a:pPr>
              <a:lnSpc>
                <a:spcPct val="90000"/>
              </a:lnSpc>
              <a:defRPr/>
            </a:pPr>
            <a:endParaRPr lang="ru-RU" sz="1600" i="0" dirty="0">
              <a:solidFill>
                <a:srgbClr val="008000"/>
              </a:solidFill>
              <a:latin typeface="+mn-lt"/>
              <a:cs typeface="Times New Roman" pitchFamily="18" charset="0"/>
            </a:endParaRPr>
          </a:p>
          <a:p>
            <a:pPr>
              <a:lnSpc>
                <a:spcPct val="90000"/>
              </a:lnSpc>
              <a:defRPr/>
            </a:pPr>
            <a:endParaRPr lang="ru-RU" sz="1600" i="0" dirty="0">
              <a:solidFill>
                <a:srgbClr val="008000"/>
              </a:solidFill>
              <a:latin typeface="+mn-lt"/>
              <a:cs typeface="Times New Roman" pitchFamily="18" charset="0"/>
            </a:endParaRPr>
          </a:p>
          <a:p>
            <a:pPr>
              <a:lnSpc>
                <a:spcPct val="90000"/>
              </a:lnSpc>
              <a:defRPr/>
            </a:pPr>
            <a:endParaRPr lang="ru-RU" sz="1600" i="0" dirty="0">
              <a:solidFill>
                <a:srgbClr val="008000"/>
              </a:solidFill>
              <a:latin typeface="+mn-lt"/>
              <a:cs typeface="Times New Roman" pitchFamily="18" charset="0"/>
            </a:endParaRPr>
          </a:p>
          <a:p>
            <a:pPr>
              <a:lnSpc>
                <a:spcPct val="90000"/>
              </a:lnSpc>
              <a:defRPr/>
            </a:pPr>
            <a:r>
              <a:rPr lang="ru-RU" sz="1600" i="0" dirty="0" smtClean="0">
                <a:solidFill>
                  <a:srgbClr val="008000"/>
                </a:solidFill>
                <a:latin typeface="+mn-lt"/>
                <a:cs typeface="Times New Roman" pitchFamily="18" charset="0"/>
              </a:rPr>
              <a:t>Зам. руководителя </a:t>
            </a:r>
            <a:r>
              <a:rPr lang="ru-RU" sz="1600" i="0" dirty="0">
                <a:solidFill>
                  <a:srgbClr val="008000"/>
                </a:solidFill>
                <a:latin typeface="+mn-lt"/>
                <a:cs typeface="Times New Roman" pitchFamily="18" charset="0"/>
              </a:rPr>
              <a:t>филиала ФГБУ «Россельхозцентр»</a:t>
            </a:r>
          </a:p>
          <a:p>
            <a:pPr>
              <a:lnSpc>
                <a:spcPct val="90000"/>
              </a:lnSpc>
              <a:defRPr/>
            </a:pPr>
            <a:r>
              <a:rPr lang="ru-RU" sz="1600" i="0" dirty="0">
                <a:solidFill>
                  <a:srgbClr val="008000"/>
                </a:solidFill>
                <a:latin typeface="+mn-lt"/>
                <a:cs typeface="Times New Roman" pitchFamily="18" charset="0"/>
              </a:rPr>
              <a:t>по Красноярскому краю</a:t>
            </a:r>
          </a:p>
          <a:p>
            <a:pPr>
              <a:lnSpc>
                <a:spcPct val="90000"/>
              </a:lnSpc>
              <a:defRPr/>
            </a:pPr>
            <a:r>
              <a:rPr lang="ru-RU" sz="1600" i="0" dirty="0" smtClean="0">
                <a:solidFill>
                  <a:srgbClr val="008000"/>
                </a:solidFill>
                <a:latin typeface="+mn-lt"/>
                <a:cs typeface="Times New Roman" pitchFamily="18" charset="0"/>
              </a:rPr>
              <a:t>Васильева Елена Владимировна</a:t>
            </a:r>
            <a:endParaRPr lang="en-US" sz="1600" i="0" dirty="0">
              <a:solidFill>
                <a:srgbClr val="008000"/>
              </a:solidFill>
              <a:latin typeface="+mn-lt"/>
              <a:cs typeface="Times New Roman" pitchFamily="18" charset="0"/>
            </a:endParaRPr>
          </a:p>
          <a:p>
            <a:pPr>
              <a:lnSpc>
                <a:spcPct val="90000"/>
              </a:lnSpc>
              <a:defRPr/>
            </a:pPr>
            <a:endParaRPr lang="ru-RU" sz="1600" dirty="0">
              <a:solidFill>
                <a:srgbClr val="008000"/>
              </a:solidFill>
              <a:latin typeface="+mn-lt"/>
              <a:cs typeface="Times New Roman" pitchFamily="18" charset="0"/>
            </a:endParaRPr>
          </a:p>
          <a:p>
            <a:pPr algn="ctr">
              <a:lnSpc>
                <a:spcPct val="90000"/>
              </a:lnSpc>
              <a:defRPr/>
            </a:pPr>
            <a:endParaRPr lang="ru-RU" sz="1600" dirty="0">
              <a:solidFill>
                <a:srgbClr val="008000"/>
              </a:solidFill>
              <a:latin typeface="+mn-lt"/>
              <a:cs typeface="Times New Roman" pitchFamily="18" charset="0"/>
            </a:endParaRPr>
          </a:p>
          <a:p>
            <a:pPr algn="ctr">
              <a:lnSpc>
                <a:spcPct val="90000"/>
              </a:lnSpc>
              <a:defRPr/>
            </a:pPr>
            <a:endParaRPr lang="ru-RU" sz="1600" dirty="0">
              <a:solidFill>
                <a:srgbClr val="008000"/>
              </a:solidFill>
              <a:latin typeface="+mn-lt"/>
              <a:cs typeface="Times New Roman" pitchFamily="18" charset="0"/>
            </a:endParaRP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15888"/>
            <a:ext cx="954087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TextBox 1"/>
          <p:cNvSpPr txBox="1">
            <a:spLocks noChangeArrowheads="1"/>
          </p:cNvSpPr>
          <p:nvPr/>
        </p:nvSpPr>
        <p:spPr bwMode="auto">
          <a:xfrm>
            <a:off x="1535113" y="298450"/>
            <a:ext cx="65373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i="0">
                <a:solidFill>
                  <a:srgbClr val="008000"/>
                </a:solidFill>
              </a:rPr>
              <a:t>Министерство сельского хозяйства </a:t>
            </a:r>
          </a:p>
          <a:p>
            <a:pPr algn="ctr"/>
            <a:r>
              <a:rPr lang="ru-RU" i="0">
                <a:solidFill>
                  <a:srgbClr val="008000"/>
                </a:solidFill>
              </a:rPr>
              <a:t>Российской Федерации</a:t>
            </a:r>
          </a:p>
        </p:txBody>
      </p:sp>
      <p:sp>
        <p:nvSpPr>
          <p:cNvPr id="15366" name="TextBox 2"/>
          <p:cNvSpPr txBox="1">
            <a:spLocks noChangeArrowheads="1"/>
          </p:cNvSpPr>
          <p:nvPr/>
        </p:nvSpPr>
        <p:spPr bwMode="auto">
          <a:xfrm>
            <a:off x="1500188" y="1071563"/>
            <a:ext cx="6608762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i="0">
                <a:solidFill>
                  <a:srgbClr val="008000"/>
                </a:solidFill>
              </a:rPr>
              <a:t>Федеральное государственное бюджетное учреждение</a:t>
            </a:r>
          </a:p>
          <a:p>
            <a:pPr algn="ctr"/>
            <a:r>
              <a:rPr lang="ru-RU" sz="1600" i="0">
                <a:solidFill>
                  <a:srgbClr val="008000"/>
                </a:solidFill>
              </a:rPr>
              <a:t>«Российский сельскохозяйственный центр»</a:t>
            </a:r>
          </a:p>
          <a:p>
            <a:pPr algn="ctr"/>
            <a:r>
              <a:rPr lang="ru-RU" sz="1600" i="0">
                <a:solidFill>
                  <a:srgbClr val="008000"/>
                </a:solidFill>
              </a:rPr>
              <a:t> (ФГБУ «Россельхозцентр»)</a:t>
            </a:r>
          </a:p>
        </p:txBody>
      </p:sp>
      <p:pic>
        <p:nvPicPr>
          <p:cNvPr id="15367" name="Рисунок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1214438"/>
            <a:ext cx="984250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8" name="Номер слайда 1"/>
          <p:cNvSpPr>
            <a:spLocks noGrp="1"/>
          </p:cNvSpPr>
          <p:nvPr>
            <p:ph type="sldNum" sz="quarter" idx="19"/>
          </p:nvPr>
        </p:nvSpPr>
        <p:spPr bwMode="auto">
          <a:xfrm>
            <a:off x="0" y="6557963"/>
            <a:ext cx="539750" cy="1841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smtClean="0">
                <a:solidFill>
                  <a:schemeClr val="bg1"/>
                </a:solidFill>
                <a:latin typeface="Arial" charset="0"/>
                <a:cs typeface="Arial" charset="0"/>
              </a:rPr>
              <a:t>.</a:t>
            </a:r>
          </a:p>
        </p:txBody>
      </p:sp>
      <p:sp>
        <p:nvSpPr>
          <p:cNvPr id="15369" name="Прямоугольник 2"/>
          <p:cNvSpPr>
            <a:spLocks noChangeArrowheads="1"/>
          </p:cNvSpPr>
          <p:nvPr/>
        </p:nvSpPr>
        <p:spPr bwMode="auto">
          <a:xfrm>
            <a:off x="3779912" y="1988840"/>
            <a:ext cx="21144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i="0" dirty="0" smtClean="0">
                <a:solidFill>
                  <a:srgbClr val="008000"/>
                </a:solidFill>
              </a:rPr>
              <a:t>День Поля - </a:t>
            </a:r>
            <a:r>
              <a:rPr lang="ru-RU" i="0" dirty="0">
                <a:solidFill>
                  <a:srgbClr val="008000"/>
                </a:solidFill>
              </a:rPr>
              <a:t>2022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47664" y="2636912"/>
            <a:ext cx="7056438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Тема: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Состояние и перспективы развития семеноводства в Красноярском крае</a:t>
            </a:r>
            <a:endParaRPr lang="ru-RU" sz="2000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63888" y="6309320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Август -2022г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sz="quarter" idx="13"/>
          </p:nvPr>
        </p:nvGraphicFramePr>
        <p:xfrm>
          <a:off x="251520" y="1124744"/>
          <a:ext cx="8280920" cy="54424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19925"/>
                <a:gridCol w="2160995"/>
              </a:tblGrid>
              <a:tr h="643236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Показатели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2022</a:t>
                      </a:r>
                      <a:endParaRPr lang="ru-RU" sz="2000" b="1" dirty="0"/>
                    </a:p>
                  </a:txBody>
                  <a:tcPr/>
                </a:tc>
              </a:tr>
              <a:tr h="10129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/>
                        <a:t>Высеяно</a:t>
                      </a:r>
                      <a:r>
                        <a:rPr lang="ru-RU" sz="2000" b="1" baseline="0" dirty="0" smtClean="0"/>
                        <a:t> </a:t>
                      </a:r>
                      <a:br>
                        <a:rPr lang="ru-RU" sz="2000" b="1" baseline="0" dirty="0" smtClean="0"/>
                      </a:br>
                      <a:r>
                        <a:rPr lang="ru-RU" sz="2000" b="1" baseline="0" dirty="0" smtClean="0"/>
                        <a:t>овощных культур</a:t>
                      </a:r>
                      <a:r>
                        <a:rPr lang="ru-RU" sz="2000" b="1" dirty="0" smtClean="0"/>
                        <a:t>, тонн</a:t>
                      </a:r>
                      <a:endParaRPr lang="ru-RU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b="1" dirty="0" smtClean="0"/>
                    </a:p>
                    <a:p>
                      <a:pPr algn="ctr"/>
                      <a:r>
                        <a:rPr lang="ru-RU" sz="1800" b="1" dirty="0" smtClean="0"/>
                        <a:t>2,8</a:t>
                      </a:r>
                      <a:endParaRPr lang="ru-RU" b="1" dirty="0"/>
                    </a:p>
                  </a:txBody>
                  <a:tcPr anchor="ctr"/>
                </a:tc>
              </a:tr>
              <a:tr h="7200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baseline="0" dirty="0" smtClean="0"/>
                        <a:t>% к</a:t>
                      </a:r>
                      <a:r>
                        <a:rPr lang="ru-RU" sz="2000" b="1" dirty="0" smtClean="0"/>
                        <a:t>ондиционных</a:t>
                      </a:r>
                      <a:endParaRPr lang="ru-RU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89</a:t>
                      </a:r>
                      <a:endParaRPr lang="ru-RU" b="1" dirty="0"/>
                    </a:p>
                  </a:txBody>
                  <a:tcPr anchor="ctr"/>
                </a:tc>
              </a:tr>
              <a:tr h="792088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В том числе сортовых, тыс. тонн</a:t>
                      </a:r>
                      <a:endParaRPr lang="ru-RU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b="1" dirty="0" smtClean="0"/>
                    </a:p>
                    <a:p>
                      <a:pPr algn="ctr"/>
                      <a:r>
                        <a:rPr lang="ru-RU" b="1" dirty="0" smtClean="0"/>
                        <a:t>2,3</a:t>
                      </a:r>
                      <a:endParaRPr lang="ru-RU" b="1" dirty="0"/>
                    </a:p>
                  </a:txBody>
                  <a:tcPr anchor="ctr"/>
                </a:tc>
              </a:tr>
              <a:tr h="720080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% сортовых</a:t>
                      </a:r>
                      <a:endParaRPr lang="ru-RU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b="1" dirty="0" smtClean="0"/>
                    </a:p>
                    <a:p>
                      <a:pPr algn="ctr"/>
                      <a:r>
                        <a:rPr lang="ru-RU" b="1" dirty="0" smtClean="0"/>
                        <a:t>90</a:t>
                      </a:r>
                      <a:endParaRPr lang="ru-RU" b="1" dirty="0"/>
                    </a:p>
                  </a:txBody>
                  <a:tcPr anchor="ctr"/>
                </a:tc>
              </a:tr>
              <a:tr h="720080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% импортных сортов</a:t>
                      </a:r>
                      <a:br>
                        <a:rPr lang="ru-RU" sz="2000" b="1" dirty="0" smtClean="0"/>
                      </a:br>
                      <a:r>
                        <a:rPr lang="ru-RU" sz="1600" b="1" dirty="0" smtClean="0"/>
                        <a:t>(районированных)</a:t>
                      </a:r>
                      <a:r>
                        <a:rPr lang="ru-RU" sz="2400" b="1" dirty="0" smtClean="0"/>
                        <a:t> </a:t>
                      </a:r>
                      <a:endParaRPr lang="ru-RU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b="1" dirty="0" smtClean="0"/>
                    </a:p>
                    <a:p>
                      <a:pPr algn="ctr"/>
                      <a:r>
                        <a:rPr lang="ru-RU" b="1" dirty="0" smtClean="0"/>
                        <a:t>63 (44)</a:t>
                      </a:r>
                      <a:endParaRPr lang="ru-RU" b="1" dirty="0"/>
                    </a:p>
                  </a:txBody>
                  <a:tcPr anchor="ctr"/>
                </a:tc>
              </a:tr>
              <a:tr h="792039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% районированных</a:t>
                      </a:r>
                      <a:endParaRPr lang="ru-RU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64</a:t>
                      </a:r>
                      <a:endParaRPr lang="ru-RU" b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>
              <a:defRPr/>
            </a:pPr>
            <a:fld id="{B6980E39-86EF-4C95-A725-0E63DFE4311D}" type="slidenum">
              <a:rPr lang="ru-RU" altLang="ru-RU" smtClean="0"/>
              <a:pPr>
                <a:defRPr/>
              </a:pPr>
              <a:t>10</a:t>
            </a:fld>
            <a:endParaRPr lang="ru-RU" altLang="ru-RU"/>
          </a:p>
        </p:txBody>
      </p:sp>
      <p:sp>
        <p:nvSpPr>
          <p:cNvPr id="9" name="TextBox 8"/>
          <p:cNvSpPr txBox="1"/>
          <p:nvPr/>
        </p:nvSpPr>
        <p:spPr>
          <a:xfrm>
            <a:off x="323528" y="260648"/>
            <a:ext cx="6264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Качество семян овощных культур, высеянных в Красноярском крае в 2022 г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 smtClean="0"/>
              <a:t>Виды овощных культур, высеваемых в Красноярском крае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>
              <a:defRPr/>
            </a:pPr>
            <a:fld id="{B6980E39-86EF-4C95-A725-0E63DFE4311D}" type="slidenum">
              <a:rPr lang="ru-RU" altLang="ru-RU" smtClean="0"/>
              <a:pPr>
                <a:defRPr/>
              </a:pPr>
              <a:t>11</a:t>
            </a:fld>
            <a:endParaRPr lang="ru-RU" altLang="ru-RU"/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539552" y="1196752"/>
          <a:ext cx="8064895" cy="50405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одержимое 6"/>
          <p:cNvGraphicFramePr>
            <a:graphicFrameLocks noGrp="1"/>
          </p:cNvGraphicFramePr>
          <p:nvPr>
            <p:ph sz="quarter" idx="13"/>
          </p:nvPr>
        </p:nvGraphicFramePr>
        <p:xfrm>
          <a:off x="251520" y="1196752"/>
          <a:ext cx="8496944" cy="43204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4236"/>
                <a:gridCol w="2124236"/>
                <a:gridCol w="2124236"/>
                <a:gridCol w="2124236"/>
              </a:tblGrid>
              <a:tr h="46043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Показатели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Морковь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Свекла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Капуста</a:t>
                      </a:r>
                      <a:endParaRPr lang="ru-RU" dirty="0"/>
                    </a:p>
                  </a:txBody>
                  <a:tcPr/>
                </a:tc>
              </a:tr>
              <a:tr h="1135309">
                <a:tc>
                  <a:txBody>
                    <a:bodyPr/>
                    <a:lstStyle/>
                    <a:p>
                      <a:r>
                        <a:rPr lang="ru-RU" dirty="0" smtClean="0"/>
                        <a:t>Высеяно</a:t>
                      </a:r>
                      <a:r>
                        <a:rPr lang="ru-RU" baseline="0" dirty="0" smtClean="0"/>
                        <a:t> сортовых семян, 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90</a:t>
                      </a:r>
                      <a:endParaRPr lang="ru-RU" dirty="0"/>
                    </a:p>
                  </a:txBody>
                  <a:tcPr/>
                </a:tc>
              </a:tr>
              <a:tr h="794716">
                <a:tc>
                  <a:txBody>
                    <a:bodyPr/>
                    <a:lstStyle/>
                    <a:p>
                      <a:r>
                        <a:rPr lang="ru-RU" dirty="0" smtClean="0"/>
                        <a:t>в т.ч. импортных, 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69</a:t>
                      </a:r>
                      <a:endParaRPr lang="ru-RU" dirty="0"/>
                    </a:p>
                  </a:txBody>
                  <a:tcPr/>
                </a:tc>
              </a:tr>
              <a:tr h="794716">
                <a:tc>
                  <a:txBody>
                    <a:bodyPr/>
                    <a:lstStyle/>
                    <a:p>
                      <a:r>
                        <a:rPr lang="ru-RU" dirty="0" smtClean="0"/>
                        <a:t>районированных, 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63</a:t>
                      </a:r>
                      <a:endParaRPr lang="ru-RU" dirty="0"/>
                    </a:p>
                  </a:txBody>
                  <a:tcPr/>
                </a:tc>
              </a:tr>
              <a:tr h="1135309">
                <a:tc>
                  <a:txBody>
                    <a:bodyPr/>
                    <a:lstStyle/>
                    <a:p>
                      <a:r>
                        <a:rPr lang="ru-RU" dirty="0" smtClean="0"/>
                        <a:t>Основные сорта (%)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Балтимор (16), Самсон</a:t>
                      </a:r>
                      <a:r>
                        <a:rPr lang="ru-RU" baseline="0" dirty="0" smtClean="0"/>
                        <a:t> (14), </a:t>
                      </a:r>
                      <a:r>
                        <a:rPr lang="ru-RU" baseline="0" dirty="0" err="1" smtClean="0"/>
                        <a:t>Кардоба</a:t>
                      </a:r>
                      <a:r>
                        <a:rPr lang="ru-RU" baseline="0" dirty="0" smtClean="0"/>
                        <a:t> (13)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Бордо 237 (66), </a:t>
                      </a:r>
                    </a:p>
                    <a:p>
                      <a:pPr algn="ctr"/>
                      <a:r>
                        <a:rPr lang="ru-RU" dirty="0" smtClean="0"/>
                        <a:t>Детройт (10)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Подарок (23)</a:t>
                      </a:r>
                    </a:p>
                    <a:p>
                      <a:pPr algn="ctr"/>
                      <a:r>
                        <a:rPr lang="ru-RU" dirty="0" err="1" smtClean="0"/>
                        <a:t>Секома</a:t>
                      </a:r>
                      <a:r>
                        <a:rPr lang="ru-RU" dirty="0" smtClean="0"/>
                        <a:t> (13)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>
              <a:defRPr/>
            </a:pPr>
            <a:fld id="{B6980E39-86EF-4C95-A725-0E63DFE4311D}" type="slidenum">
              <a:rPr lang="ru-RU" altLang="ru-RU" smtClean="0"/>
              <a:pPr>
                <a:defRPr/>
              </a:pPr>
              <a:t>12</a:t>
            </a:fld>
            <a:endParaRPr lang="ru-RU" altLang="ru-RU"/>
          </a:p>
        </p:txBody>
      </p:sp>
      <p:sp>
        <p:nvSpPr>
          <p:cNvPr id="9" name="TextBox 8"/>
          <p:cNvSpPr txBox="1"/>
          <p:nvPr/>
        </p:nvSpPr>
        <p:spPr>
          <a:xfrm>
            <a:off x="251520" y="332656"/>
            <a:ext cx="6336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Овощные культуры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одержимое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105732228"/>
              </p:ext>
            </p:extLst>
          </p:nvPr>
        </p:nvGraphicFramePr>
        <p:xfrm>
          <a:off x="323528" y="404664"/>
          <a:ext cx="7704854" cy="6012910"/>
        </p:xfrm>
        <a:graphic>
          <a:graphicData uri="http://schemas.openxmlformats.org/drawingml/2006/table">
            <a:tbl>
              <a:tblPr/>
              <a:tblGrid>
                <a:gridCol w="576064"/>
                <a:gridCol w="987652"/>
                <a:gridCol w="758166"/>
                <a:gridCol w="568625"/>
                <a:gridCol w="720258"/>
                <a:gridCol w="578099"/>
                <a:gridCol w="559146"/>
                <a:gridCol w="720258"/>
                <a:gridCol w="426471"/>
                <a:gridCol w="653914"/>
                <a:gridCol w="549668"/>
                <a:gridCol w="606533"/>
              </a:tblGrid>
              <a:tr h="194972"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60" marR="860" marT="8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8"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Динамика сортосмены пшеницы яровой в Красноярском крае за период 2013-2022гг</a:t>
                      </a:r>
                    </a:p>
                  </a:txBody>
                  <a:tcPr marL="860" marR="860" marT="86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60" marR="860" marT="8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60" marR="860" marT="8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60" marR="860" marT="8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321"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60" marR="860" marT="8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60" marR="860" marT="8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60" marR="860" marT="8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60" marR="860" marT="8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60" marR="860" marT="8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60" marR="860" marT="8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60" marR="860" marT="8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60" marR="860" marT="8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60" marR="860" marT="8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60" marR="860" marT="8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60" marR="860" marT="8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60" marR="860" marT="8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1634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Год включения в Реестр</a:t>
                      </a:r>
                    </a:p>
                  </a:txBody>
                  <a:tcPr marL="860" marR="860" marT="8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Сорт</a:t>
                      </a:r>
                    </a:p>
                  </a:txBody>
                  <a:tcPr marL="860" marR="860" marT="8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2013</a:t>
                      </a:r>
                    </a:p>
                  </a:txBody>
                  <a:tcPr marL="860" marR="860" marT="8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2014</a:t>
                      </a:r>
                    </a:p>
                  </a:txBody>
                  <a:tcPr marL="860" marR="860" marT="8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2015</a:t>
                      </a:r>
                    </a:p>
                  </a:txBody>
                  <a:tcPr marL="860" marR="860" marT="8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2016</a:t>
                      </a:r>
                    </a:p>
                  </a:txBody>
                  <a:tcPr marL="860" marR="860" marT="8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2017</a:t>
                      </a:r>
                    </a:p>
                  </a:txBody>
                  <a:tcPr marL="860" marR="860" marT="8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2018</a:t>
                      </a:r>
                    </a:p>
                  </a:txBody>
                  <a:tcPr marL="860" marR="860" marT="8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2019</a:t>
                      </a:r>
                    </a:p>
                  </a:txBody>
                  <a:tcPr marL="860" marR="860" marT="8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2020</a:t>
                      </a:r>
                    </a:p>
                  </a:txBody>
                  <a:tcPr marL="860" marR="860" marT="8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2021</a:t>
                      </a:r>
                    </a:p>
                  </a:txBody>
                  <a:tcPr marL="860" marR="860" marT="8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2022</a:t>
                      </a:r>
                    </a:p>
                  </a:txBody>
                  <a:tcPr marL="860" marR="860" marT="8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321">
                <a:tc gridSpan="12"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Пшеница мягкая яровая </a:t>
                      </a:r>
                    </a:p>
                  </a:txBody>
                  <a:tcPr marL="860" marR="860" marT="8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332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860" marR="860" marT="8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860" marR="860" marT="8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860" marR="860" marT="8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860" marR="860" marT="8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860" marR="860" marT="8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860" marR="860" marT="8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860" marR="860" marT="8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860" marR="860" marT="8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860" marR="860" marT="8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860" marR="860" marT="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860" marR="860" marT="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860" marR="860" marT="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3321"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2009</a:t>
                      </a:r>
                    </a:p>
                  </a:txBody>
                  <a:tcPr marL="860" marR="860" marT="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Алтайская 70</a:t>
                      </a:r>
                    </a:p>
                  </a:txBody>
                  <a:tcPr marL="860" marR="860" marT="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5,8</a:t>
                      </a:r>
                    </a:p>
                  </a:txBody>
                  <a:tcPr marL="860" marR="860" marT="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marL="860" marR="860" marT="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marL="860" marR="860" marT="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8,0</a:t>
                      </a:r>
                    </a:p>
                  </a:txBody>
                  <a:tcPr marL="860" marR="860" marT="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6,0</a:t>
                      </a:r>
                    </a:p>
                  </a:txBody>
                  <a:tcPr marL="860" marR="860" marT="8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7,00</a:t>
                      </a:r>
                    </a:p>
                  </a:txBody>
                  <a:tcPr marL="860" marR="860" marT="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7,0</a:t>
                      </a:r>
                    </a:p>
                  </a:txBody>
                  <a:tcPr marL="860" marR="860" marT="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marL="860" marR="860" marT="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marL="860" marR="860" marT="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marL="860" marR="860" marT="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3321"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2015</a:t>
                      </a:r>
                    </a:p>
                  </a:txBody>
                  <a:tcPr marL="860" marR="860" marT="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Алтайская 75</a:t>
                      </a:r>
                    </a:p>
                  </a:txBody>
                  <a:tcPr marL="860" marR="860" marT="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860" marR="860" marT="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860" marR="860" marT="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0,1</a:t>
                      </a:r>
                    </a:p>
                  </a:txBody>
                  <a:tcPr marL="860" marR="860" marT="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1,0</a:t>
                      </a:r>
                    </a:p>
                  </a:txBody>
                  <a:tcPr marL="860" marR="860" marT="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1,0</a:t>
                      </a:r>
                    </a:p>
                  </a:txBody>
                  <a:tcPr marL="860" marR="860" marT="8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2,00</a:t>
                      </a:r>
                    </a:p>
                  </a:txBody>
                  <a:tcPr marL="860" marR="860" marT="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2,0</a:t>
                      </a:r>
                    </a:p>
                  </a:txBody>
                  <a:tcPr marL="860" marR="860" marT="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L="860" marR="860" marT="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860" marR="860" marT="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L="860" marR="860" marT="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3321"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2022</a:t>
                      </a:r>
                    </a:p>
                  </a:txBody>
                  <a:tcPr marL="860" marR="860" marT="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Гонец</a:t>
                      </a:r>
                    </a:p>
                  </a:txBody>
                  <a:tcPr marL="860" marR="860" marT="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860" marR="860" marT="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860" marR="860" marT="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860" marR="860" marT="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860" marR="860" marT="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860" marR="860" marT="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860" marR="860" marT="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860" marR="860" marT="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860" marR="860" marT="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860" marR="860" marT="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0,3</a:t>
                      </a:r>
                    </a:p>
                  </a:txBody>
                  <a:tcPr marL="860" marR="860" marT="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73321"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2001</a:t>
                      </a:r>
                    </a:p>
                  </a:txBody>
                  <a:tcPr marL="860" marR="860" marT="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Омская 32</a:t>
                      </a:r>
                    </a:p>
                  </a:txBody>
                  <a:tcPr marL="860" marR="860" marT="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0,6</a:t>
                      </a:r>
                    </a:p>
                  </a:txBody>
                  <a:tcPr marL="860" marR="860" marT="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0,5</a:t>
                      </a:r>
                    </a:p>
                  </a:txBody>
                  <a:tcPr marL="860" marR="860" marT="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860" marR="860" marT="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1,0</a:t>
                      </a:r>
                    </a:p>
                  </a:txBody>
                  <a:tcPr marL="860" marR="860" marT="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1,0</a:t>
                      </a:r>
                    </a:p>
                  </a:txBody>
                  <a:tcPr marL="860" marR="860" marT="8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1,00</a:t>
                      </a:r>
                    </a:p>
                  </a:txBody>
                  <a:tcPr marL="860" marR="860" marT="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0,6</a:t>
                      </a:r>
                    </a:p>
                  </a:txBody>
                  <a:tcPr marL="860" marR="860" marT="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0,6</a:t>
                      </a:r>
                    </a:p>
                  </a:txBody>
                  <a:tcPr marL="860" marR="860" marT="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0,5</a:t>
                      </a:r>
                    </a:p>
                  </a:txBody>
                  <a:tcPr marL="860" marR="860" marT="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860" marR="860" marT="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3321"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2002</a:t>
                      </a:r>
                    </a:p>
                  </a:txBody>
                  <a:tcPr marL="860" marR="860" marT="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Омская 33</a:t>
                      </a:r>
                    </a:p>
                  </a:txBody>
                  <a:tcPr marL="860" marR="860" marT="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860" marR="860" marT="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L="860" marR="860" marT="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860" marR="860" marT="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3,0</a:t>
                      </a:r>
                    </a:p>
                  </a:txBody>
                  <a:tcPr marL="860" marR="860" marT="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2,0</a:t>
                      </a:r>
                    </a:p>
                  </a:txBody>
                  <a:tcPr marL="860" marR="860" marT="8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2,00</a:t>
                      </a:r>
                    </a:p>
                  </a:txBody>
                  <a:tcPr marL="860" marR="860" marT="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1,0</a:t>
                      </a:r>
                    </a:p>
                  </a:txBody>
                  <a:tcPr marL="860" marR="860" marT="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860" marR="860" marT="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860" marR="860" marT="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0,2</a:t>
                      </a:r>
                    </a:p>
                  </a:txBody>
                  <a:tcPr marL="860" marR="860" marT="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3321"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2003</a:t>
                      </a:r>
                    </a:p>
                  </a:txBody>
                  <a:tcPr marL="860" marR="860" marT="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Новосибирская 15</a:t>
                      </a:r>
                    </a:p>
                  </a:txBody>
                  <a:tcPr marL="860" marR="860" marT="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24</a:t>
                      </a:r>
                    </a:p>
                  </a:txBody>
                  <a:tcPr marL="860" marR="860" marT="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22</a:t>
                      </a:r>
                    </a:p>
                  </a:txBody>
                  <a:tcPr marL="860" marR="860" marT="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21</a:t>
                      </a:r>
                    </a:p>
                  </a:txBody>
                  <a:tcPr marL="860" marR="860" marT="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18,0</a:t>
                      </a:r>
                    </a:p>
                  </a:txBody>
                  <a:tcPr marL="860" marR="860" marT="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16,0</a:t>
                      </a:r>
                    </a:p>
                  </a:txBody>
                  <a:tcPr marL="860" marR="860" marT="8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18,00</a:t>
                      </a:r>
                    </a:p>
                  </a:txBody>
                  <a:tcPr marL="860" marR="860" marT="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21,0</a:t>
                      </a:r>
                    </a:p>
                  </a:txBody>
                  <a:tcPr marL="860" marR="860" marT="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16</a:t>
                      </a:r>
                    </a:p>
                  </a:txBody>
                  <a:tcPr marL="860" marR="860" marT="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16</a:t>
                      </a:r>
                    </a:p>
                  </a:txBody>
                  <a:tcPr marL="860" marR="860" marT="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17</a:t>
                      </a:r>
                    </a:p>
                  </a:txBody>
                  <a:tcPr marL="860" marR="860" marT="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3321"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2019</a:t>
                      </a:r>
                    </a:p>
                  </a:txBody>
                  <a:tcPr marL="860" marR="860" marT="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Новосибирская 16</a:t>
                      </a:r>
                    </a:p>
                  </a:txBody>
                  <a:tcPr marL="860" marR="860" marT="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860" marR="860" marT="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860" marR="860" marT="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860" marR="860" marT="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860" marR="860" marT="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860" marR="860" marT="8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860" marR="860" marT="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0,0004</a:t>
                      </a:r>
                    </a:p>
                  </a:txBody>
                  <a:tcPr marL="860" marR="860" marT="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0,2</a:t>
                      </a:r>
                    </a:p>
                  </a:txBody>
                  <a:tcPr marL="860" marR="860" marT="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1,9</a:t>
                      </a:r>
                    </a:p>
                  </a:txBody>
                  <a:tcPr marL="860" marR="860" marT="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6,7</a:t>
                      </a:r>
                    </a:p>
                  </a:txBody>
                  <a:tcPr marL="860" marR="860" marT="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3321"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2012</a:t>
                      </a:r>
                    </a:p>
                  </a:txBody>
                  <a:tcPr marL="860" marR="860" marT="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Новосибирская 18</a:t>
                      </a:r>
                    </a:p>
                  </a:txBody>
                  <a:tcPr marL="860" marR="860" marT="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0,003</a:t>
                      </a:r>
                    </a:p>
                  </a:txBody>
                  <a:tcPr marL="860" marR="860" marT="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0,03</a:t>
                      </a:r>
                    </a:p>
                  </a:txBody>
                  <a:tcPr marL="860" marR="860" marT="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0,2</a:t>
                      </a:r>
                    </a:p>
                  </a:txBody>
                  <a:tcPr marL="860" marR="860" marT="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1,00</a:t>
                      </a:r>
                    </a:p>
                  </a:txBody>
                  <a:tcPr marL="860" marR="860" marT="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2,0</a:t>
                      </a:r>
                    </a:p>
                  </a:txBody>
                  <a:tcPr marL="860" marR="860" marT="8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4,00</a:t>
                      </a:r>
                    </a:p>
                  </a:txBody>
                  <a:tcPr marL="860" marR="860" marT="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5,3</a:t>
                      </a:r>
                    </a:p>
                  </a:txBody>
                  <a:tcPr marL="860" marR="860" marT="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860" marR="860" marT="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3,3</a:t>
                      </a:r>
                    </a:p>
                  </a:txBody>
                  <a:tcPr marL="860" marR="860" marT="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2,8</a:t>
                      </a:r>
                    </a:p>
                  </a:txBody>
                  <a:tcPr marL="860" marR="860" marT="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3321"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2003</a:t>
                      </a:r>
                    </a:p>
                  </a:txBody>
                  <a:tcPr marL="860" marR="860" marT="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Новосибирская 29</a:t>
                      </a:r>
                    </a:p>
                  </a:txBody>
                  <a:tcPr marL="860" marR="860" marT="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30</a:t>
                      </a:r>
                    </a:p>
                  </a:txBody>
                  <a:tcPr marL="860" marR="860" marT="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27</a:t>
                      </a:r>
                    </a:p>
                  </a:txBody>
                  <a:tcPr marL="860" marR="860" marT="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24</a:t>
                      </a:r>
                    </a:p>
                  </a:txBody>
                  <a:tcPr marL="860" marR="860" marT="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23,0</a:t>
                      </a:r>
                    </a:p>
                  </a:txBody>
                  <a:tcPr marL="860" marR="860" marT="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17,0</a:t>
                      </a:r>
                    </a:p>
                  </a:txBody>
                  <a:tcPr marL="860" marR="860" marT="8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19,00</a:t>
                      </a:r>
                    </a:p>
                  </a:txBody>
                  <a:tcPr marL="860" marR="860" marT="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17,9</a:t>
                      </a:r>
                    </a:p>
                  </a:txBody>
                  <a:tcPr marL="860" marR="860" marT="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16</a:t>
                      </a:r>
                    </a:p>
                  </a:txBody>
                  <a:tcPr marL="860" marR="860" marT="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11</a:t>
                      </a:r>
                    </a:p>
                  </a:txBody>
                  <a:tcPr marL="860" marR="860" marT="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9,8</a:t>
                      </a:r>
                    </a:p>
                  </a:txBody>
                  <a:tcPr marL="860" marR="860" marT="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3321"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2010</a:t>
                      </a:r>
                    </a:p>
                  </a:txBody>
                  <a:tcPr marL="860" marR="860" marT="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Новосибирская 31</a:t>
                      </a:r>
                    </a:p>
                  </a:txBody>
                  <a:tcPr marL="860" marR="860" marT="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marL="860" marR="860" marT="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21,0</a:t>
                      </a:r>
                    </a:p>
                  </a:txBody>
                  <a:tcPr marL="860" marR="860" marT="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32</a:t>
                      </a:r>
                    </a:p>
                  </a:txBody>
                  <a:tcPr marL="860" marR="860" marT="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38,0</a:t>
                      </a:r>
                    </a:p>
                  </a:txBody>
                  <a:tcPr marL="860" marR="860" marT="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39,0</a:t>
                      </a:r>
                    </a:p>
                  </a:txBody>
                  <a:tcPr marL="860" marR="860" marT="8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40,00</a:t>
                      </a:r>
                    </a:p>
                  </a:txBody>
                  <a:tcPr marL="860" marR="860" marT="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38,0</a:t>
                      </a:r>
                    </a:p>
                  </a:txBody>
                  <a:tcPr marL="860" marR="860" marT="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41</a:t>
                      </a:r>
                    </a:p>
                  </a:txBody>
                  <a:tcPr marL="860" marR="860" marT="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41</a:t>
                      </a:r>
                    </a:p>
                  </a:txBody>
                  <a:tcPr marL="860" marR="860" marT="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32</a:t>
                      </a:r>
                    </a:p>
                  </a:txBody>
                  <a:tcPr marL="860" marR="860" marT="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3321"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2017</a:t>
                      </a:r>
                    </a:p>
                  </a:txBody>
                  <a:tcPr marL="860" marR="860" marT="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Новосибирская 41</a:t>
                      </a:r>
                    </a:p>
                  </a:txBody>
                  <a:tcPr marL="860" marR="860" marT="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860" marR="860" marT="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860" marR="860" marT="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860" marR="860" marT="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860" marR="860" marT="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860" marR="860" marT="8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860" marR="860" marT="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0,04</a:t>
                      </a:r>
                    </a:p>
                  </a:txBody>
                  <a:tcPr marL="860" marR="860" marT="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0,3</a:t>
                      </a:r>
                    </a:p>
                  </a:txBody>
                  <a:tcPr marL="860" marR="860" marT="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4,1</a:t>
                      </a:r>
                    </a:p>
                  </a:txBody>
                  <a:tcPr marL="860" marR="860" marT="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12</a:t>
                      </a:r>
                    </a:p>
                  </a:txBody>
                  <a:tcPr marL="860" marR="860" marT="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1885"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2008</a:t>
                      </a:r>
                    </a:p>
                  </a:txBody>
                  <a:tcPr marL="860" marR="860" marT="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Памяти Вавенкова</a:t>
                      </a:r>
                    </a:p>
                  </a:txBody>
                  <a:tcPr marL="860" marR="860" marT="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17</a:t>
                      </a:r>
                    </a:p>
                  </a:txBody>
                  <a:tcPr marL="860" marR="860" marT="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11</a:t>
                      </a:r>
                    </a:p>
                  </a:txBody>
                  <a:tcPr marL="860" marR="860" marT="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860" marR="860" marT="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3,0</a:t>
                      </a:r>
                    </a:p>
                  </a:txBody>
                  <a:tcPr marL="860" marR="860" marT="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2,00</a:t>
                      </a:r>
                    </a:p>
                  </a:txBody>
                  <a:tcPr marL="860" marR="860" marT="8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2,00</a:t>
                      </a:r>
                    </a:p>
                  </a:txBody>
                  <a:tcPr marL="860" marR="860" marT="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1,2</a:t>
                      </a:r>
                    </a:p>
                  </a:txBody>
                  <a:tcPr marL="860" marR="860" marT="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860" marR="860" marT="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0,5</a:t>
                      </a:r>
                    </a:p>
                  </a:txBody>
                  <a:tcPr marL="860" marR="860" marT="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0,2</a:t>
                      </a:r>
                    </a:p>
                  </a:txBody>
                  <a:tcPr marL="860" marR="860" marT="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3321"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1998</a:t>
                      </a:r>
                    </a:p>
                  </a:txBody>
                  <a:tcPr marL="860" marR="860" marT="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Ирень</a:t>
                      </a:r>
                    </a:p>
                  </a:txBody>
                  <a:tcPr marL="860" marR="860" marT="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L="860" marR="860" marT="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860" marR="860" marT="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860" marR="860" marT="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2,0</a:t>
                      </a:r>
                    </a:p>
                  </a:txBody>
                  <a:tcPr marL="860" marR="860" marT="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2,00</a:t>
                      </a:r>
                    </a:p>
                  </a:txBody>
                  <a:tcPr marL="860" marR="860" marT="8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4,00</a:t>
                      </a:r>
                    </a:p>
                  </a:txBody>
                  <a:tcPr marL="860" marR="860" marT="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2,3</a:t>
                      </a:r>
                    </a:p>
                  </a:txBody>
                  <a:tcPr marL="860" marR="860" marT="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860" marR="860" marT="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860" marR="860" marT="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4,2</a:t>
                      </a:r>
                    </a:p>
                  </a:txBody>
                  <a:tcPr marL="860" marR="860" marT="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3321"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2014</a:t>
                      </a:r>
                    </a:p>
                  </a:txBody>
                  <a:tcPr marL="860" marR="860" marT="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Свирель</a:t>
                      </a:r>
                    </a:p>
                  </a:txBody>
                  <a:tcPr marL="860" marR="860" marT="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860" marR="860" marT="8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860" marR="860" marT="8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0,001</a:t>
                      </a:r>
                    </a:p>
                  </a:txBody>
                  <a:tcPr marL="860" marR="860" marT="8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0,020</a:t>
                      </a:r>
                    </a:p>
                  </a:txBody>
                  <a:tcPr marL="860" marR="860" marT="8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0,2</a:t>
                      </a:r>
                    </a:p>
                  </a:txBody>
                  <a:tcPr marL="860" marR="860" marT="8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1,00</a:t>
                      </a:r>
                    </a:p>
                  </a:txBody>
                  <a:tcPr marL="860" marR="860" marT="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1,7</a:t>
                      </a:r>
                    </a:p>
                  </a:txBody>
                  <a:tcPr marL="860" marR="860" marT="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860" marR="860" marT="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860" marR="860" marT="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860" marR="860" marT="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3321"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1993</a:t>
                      </a:r>
                    </a:p>
                  </a:txBody>
                  <a:tcPr marL="860" marR="860" marT="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Ветлужанка</a:t>
                      </a:r>
                    </a:p>
                  </a:txBody>
                  <a:tcPr marL="860" marR="860" marT="8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2,4</a:t>
                      </a:r>
                    </a:p>
                  </a:txBody>
                  <a:tcPr marL="860" marR="860" marT="8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1,4</a:t>
                      </a:r>
                    </a:p>
                  </a:txBody>
                  <a:tcPr marL="860" marR="860" marT="8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860" marR="860" marT="8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1,00</a:t>
                      </a:r>
                    </a:p>
                  </a:txBody>
                  <a:tcPr marL="860" marR="860" marT="8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860" marR="860" marT="8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1,00</a:t>
                      </a:r>
                    </a:p>
                  </a:txBody>
                  <a:tcPr marL="860" marR="860" marT="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0,4</a:t>
                      </a:r>
                    </a:p>
                  </a:txBody>
                  <a:tcPr marL="860" marR="860" marT="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860" marR="860" marT="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0,5</a:t>
                      </a:r>
                    </a:p>
                  </a:txBody>
                  <a:tcPr marL="860" marR="860" marT="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860" marR="860" marT="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188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860" marR="860" marT="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пшеница мягкая озимая (двуручка)</a:t>
                      </a:r>
                    </a:p>
                  </a:txBody>
                  <a:tcPr marL="860" marR="860" marT="86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860" marR="860" marT="86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860" marR="860" marT="86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860" marR="860" marT="86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860" marR="860" marT="86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860" marR="860" marT="86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860" marR="860" marT="86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860" marR="860" marT="86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860" marR="860" marT="86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860" marR="860" marT="86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860" marR="860" marT="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3321"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2018</a:t>
                      </a:r>
                    </a:p>
                  </a:txBody>
                  <a:tcPr marL="860" marR="860" marT="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Караван</a:t>
                      </a:r>
                    </a:p>
                  </a:txBody>
                  <a:tcPr marL="860" marR="860" marT="86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860" marR="860" marT="8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860" marR="860" marT="8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860" marR="860" marT="8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860" marR="860" marT="8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860" marR="860" marT="8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860" marR="860" marT="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860" marR="860" marT="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860" marR="860" marT="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0,4</a:t>
                      </a:r>
                    </a:p>
                  </a:txBody>
                  <a:tcPr marL="860" marR="860" marT="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0,5</a:t>
                      </a:r>
                    </a:p>
                  </a:txBody>
                  <a:tcPr marL="860" marR="860" marT="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>
              <a:defRPr/>
            </a:pPr>
            <a:fld id="{B6980E39-86EF-4C95-A725-0E63DFE4311D}" type="slidenum">
              <a:rPr lang="ru-RU" altLang="ru-RU" smtClean="0"/>
              <a:pPr>
                <a:defRPr/>
              </a:pPr>
              <a:t>13</a:t>
            </a:fld>
            <a:endParaRPr lang="ru-RU" alt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45205"/>
          <a:stretch>
            <a:fillRect/>
          </a:stretch>
        </p:blipFill>
        <p:spPr bwMode="auto">
          <a:xfrm>
            <a:off x="0" y="980728"/>
            <a:ext cx="9144000" cy="5877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Содержимое 1"/>
          <p:cNvSpPr>
            <a:spLocks noGrp="1"/>
          </p:cNvSpPr>
          <p:nvPr>
            <p:ph sz="quarter" idx="16"/>
          </p:nvPr>
        </p:nvSpPr>
        <p:spPr>
          <a:xfrm>
            <a:off x="0" y="116632"/>
            <a:ext cx="7991475" cy="1008062"/>
          </a:xfrm>
        </p:spPr>
        <p:txBody>
          <a:bodyPr/>
          <a:lstStyle/>
          <a:p>
            <a:pPr algn="ctr">
              <a:buFont typeface="Arial" panose="020B0604020202020204" pitchFamily="34" charset="0"/>
              <a:buNone/>
              <a:defRPr/>
            </a:pPr>
            <a:r>
              <a:rPr lang="ru-RU" altLang="ru-RU" sz="48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  <a:p>
            <a:pPr algn="ctr">
              <a:buFont typeface="Arial" panose="020B0604020202020204" pitchFamily="34" charset="0"/>
              <a:buNone/>
              <a:defRPr/>
            </a:pP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4919008"/>
            <a:ext cx="4283968" cy="1938992"/>
          </a:xfrm>
          <a:prstGeom prst="rect">
            <a:avLst/>
          </a:prstGeom>
          <a:solidFill>
            <a:srgbClr val="DDF5F7">
              <a:alpha val="50196"/>
            </a:srgb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i="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Филиал ФГБУ «</a:t>
            </a:r>
            <a:r>
              <a:rPr lang="ru-RU" sz="2000" b="1" i="0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Россельхозцентр</a:t>
            </a:r>
            <a:r>
              <a:rPr lang="ru-RU" sz="2000" b="1" i="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 по Красноярскому краю</a:t>
            </a:r>
          </a:p>
          <a:p>
            <a:pPr algn="ctr">
              <a:defRPr/>
            </a:pPr>
            <a:r>
              <a:rPr lang="ru-RU" sz="2000" b="1" i="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г. Красноярск. Сурикова, 54 «В»</a:t>
            </a:r>
          </a:p>
          <a:p>
            <a:pPr algn="ctr">
              <a:defRPr/>
            </a:pPr>
            <a:r>
              <a:rPr lang="ru-RU" sz="2000" b="1" i="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Тел. +7(391) 227-74-96,</a:t>
            </a:r>
          </a:p>
          <a:p>
            <a:pPr algn="ctr">
              <a:defRPr/>
            </a:pP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mail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u="sng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krstazr@</a:t>
            </a:r>
            <a:r>
              <a:rPr lang="en-US" sz="2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mail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.</a:t>
            </a:r>
            <a:r>
              <a:rPr lang="en-US" sz="2000" b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ru</a:t>
            </a:r>
            <a:endParaRPr lang="ru-RU" sz="20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t">
              <a:defRPr/>
            </a:pPr>
            <a:r>
              <a:rPr lang="en-US" sz="2000" b="1" i="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www.r</a:t>
            </a:r>
            <a:r>
              <a:rPr lang="ru-RU" sz="2000" b="1" i="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sc024.ru</a:t>
            </a:r>
            <a:endParaRPr lang="ru-RU" sz="2000" b="1" i="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 smtClean="0"/>
              <a:t>Видовой состав сельскохозяйственных культур, высеваемых в крае в 2022 году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>
              <a:defRPr/>
            </a:pPr>
            <a:fld id="{B6980E39-86EF-4C95-A725-0E63DFE4311D}" type="slidenum">
              <a:rPr lang="ru-RU" altLang="ru-RU" smtClean="0"/>
              <a:pPr>
                <a:defRPr/>
              </a:pPr>
              <a:t>2</a:t>
            </a:fld>
            <a:endParaRPr lang="ru-RU" altLang="ru-RU"/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323528" y="908720"/>
          <a:ext cx="8424936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 smtClean="0"/>
              <a:t>Основные культуры, возделываемые в Красноярском крае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>
              <a:defRPr/>
            </a:pPr>
            <a:fld id="{B6980E39-86EF-4C95-A725-0E63DFE4311D}" type="slidenum">
              <a:rPr lang="ru-RU" altLang="ru-RU" smtClean="0"/>
              <a:pPr>
                <a:defRPr/>
              </a:pPr>
              <a:t>3</a:t>
            </a:fld>
            <a:endParaRPr lang="ru-RU" altLang="ru-RU"/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638735" y="1036543"/>
          <a:ext cx="8109729" cy="50567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188640"/>
            <a:ext cx="8189913" cy="93610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ru-RU" sz="2000" b="1" dirty="0" smtClean="0">
                <a:solidFill>
                  <a:schemeClr val="bg1"/>
                </a:solidFill>
              </a:rPr>
              <a:t>Сортовые посевы яровых зерновых, крупяных и зернобобовых культур в Красноярском крае за 2018-2022гг.</a:t>
            </a:r>
          </a:p>
        </p:txBody>
      </p:sp>
      <p:sp>
        <p:nvSpPr>
          <p:cNvPr id="16387" name="Rectangle 6"/>
          <p:cNvSpPr>
            <a:spLocks noChangeArrowheads="1"/>
          </p:cNvSpPr>
          <p:nvPr/>
        </p:nvSpPr>
        <p:spPr bwMode="auto">
          <a:xfrm>
            <a:off x="-214313" y="28575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altLang="ru-RU" i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endParaRPr lang="ru-RU" i="0" dirty="0"/>
          </a:p>
        </p:txBody>
      </p:sp>
      <p:graphicFrame>
        <p:nvGraphicFramePr>
          <p:cNvPr id="5" name="Объект 3"/>
          <p:cNvGraphicFramePr>
            <a:graphicFrameLocks noGrp="1"/>
          </p:cNvGraphicFramePr>
          <p:nvPr>
            <p:ph idx="4294967295"/>
          </p:nvPr>
        </p:nvGraphicFramePr>
        <p:xfrm>
          <a:off x="323528" y="1268413"/>
          <a:ext cx="8208912" cy="50816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0131"/>
                <a:gridCol w="1132214"/>
                <a:gridCol w="1061451"/>
                <a:gridCol w="1132214"/>
                <a:gridCol w="1061451"/>
                <a:gridCol w="1061451"/>
              </a:tblGrid>
              <a:tr h="618178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Показатели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2018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2019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2020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2021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2022</a:t>
                      </a:r>
                      <a:endParaRPr lang="ru-RU" sz="2000" b="1" dirty="0"/>
                    </a:p>
                  </a:txBody>
                  <a:tcPr/>
                </a:tc>
              </a:tr>
              <a:tr h="1830094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Высеяно яровых зерновых, зернобобовых и крупяных всего, тыс. тонн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 smtClean="0"/>
                    </a:p>
                    <a:p>
                      <a:pPr algn="ctr"/>
                      <a:r>
                        <a:rPr lang="ru-RU" sz="2000" b="1" dirty="0" smtClean="0"/>
                        <a:t>237,4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 smtClean="0"/>
                    </a:p>
                    <a:p>
                      <a:pPr algn="ctr"/>
                      <a:r>
                        <a:rPr lang="ru-RU" sz="2000" b="1" dirty="0" smtClean="0"/>
                        <a:t>230,4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 smtClean="0"/>
                    </a:p>
                    <a:p>
                      <a:pPr algn="ctr"/>
                      <a:r>
                        <a:rPr lang="ru-RU" sz="2000" b="1" dirty="0" smtClean="0"/>
                        <a:t>234,9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 smtClean="0"/>
                    </a:p>
                    <a:p>
                      <a:pPr algn="ctr"/>
                      <a:r>
                        <a:rPr lang="ru-RU" sz="2000" b="1" dirty="0" smtClean="0"/>
                        <a:t>225,1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 smtClean="0"/>
                    </a:p>
                    <a:p>
                      <a:pPr algn="ctr"/>
                      <a:r>
                        <a:rPr lang="ru-RU" sz="2000" b="1" dirty="0" smtClean="0"/>
                        <a:t>231,4</a:t>
                      </a:r>
                      <a:endParaRPr lang="ru-RU" sz="2000" b="1" dirty="0"/>
                    </a:p>
                  </a:txBody>
                  <a:tcPr/>
                </a:tc>
              </a:tr>
              <a:tr h="1008112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В том числе сортовых, тыс. тонн</a:t>
                      </a:r>
                      <a:endParaRPr lang="ru-RU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 smtClean="0"/>
                    </a:p>
                    <a:p>
                      <a:pPr algn="ctr"/>
                      <a:r>
                        <a:rPr lang="ru-RU" sz="2000" b="1" dirty="0" smtClean="0"/>
                        <a:t>213,4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 smtClean="0"/>
                    </a:p>
                    <a:p>
                      <a:pPr algn="ctr"/>
                      <a:r>
                        <a:rPr lang="ru-RU" sz="2000" b="1" dirty="0" smtClean="0"/>
                        <a:t>210,2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 smtClean="0"/>
                    </a:p>
                    <a:p>
                      <a:pPr algn="ctr"/>
                      <a:r>
                        <a:rPr lang="ru-RU" sz="2000" b="1" dirty="0" smtClean="0"/>
                        <a:t>221,6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 smtClean="0"/>
                    </a:p>
                    <a:p>
                      <a:pPr algn="ctr"/>
                      <a:r>
                        <a:rPr lang="ru-RU" sz="2000" b="1" dirty="0" smtClean="0"/>
                        <a:t>219,7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 smtClean="0"/>
                    </a:p>
                    <a:p>
                      <a:pPr algn="ctr"/>
                      <a:r>
                        <a:rPr lang="ru-RU" sz="2000" b="1" dirty="0" smtClean="0"/>
                        <a:t>221,6</a:t>
                      </a:r>
                      <a:endParaRPr lang="ru-RU" sz="2000" b="1" dirty="0"/>
                    </a:p>
                  </a:txBody>
                  <a:tcPr/>
                </a:tc>
              </a:tr>
              <a:tr h="864096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% сортовых</a:t>
                      </a:r>
                      <a:endParaRPr lang="ru-RU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 smtClean="0"/>
                    </a:p>
                    <a:p>
                      <a:pPr algn="ctr"/>
                      <a:r>
                        <a:rPr lang="ru-RU" sz="2000" b="1" dirty="0" smtClean="0"/>
                        <a:t>90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 smtClean="0"/>
                    </a:p>
                    <a:p>
                      <a:pPr algn="ctr"/>
                      <a:r>
                        <a:rPr lang="ru-RU" sz="2000" b="1" dirty="0" smtClean="0"/>
                        <a:t>91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 smtClean="0"/>
                    </a:p>
                    <a:p>
                      <a:pPr algn="ctr"/>
                      <a:r>
                        <a:rPr lang="ru-RU" sz="2000" b="1" dirty="0" smtClean="0"/>
                        <a:t>94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 smtClean="0"/>
                    </a:p>
                    <a:p>
                      <a:pPr algn="ctr"/>
                      <a:r>
                        <a:rPr lang="ru-RU" sz="2000" b="1" dirty="0" smtClean="0"/>
                        <a:t>96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 smtClean="0"/>
                    </a:p>
                    <a:p>
                      <a:pPr algn="ctr"/>
                      <a:r>
                        <a:rPr lang="ru-RU" sz="2000" b="1" dirty="0" smtClean="0"/>
                        <a:t>96</a:t>
                      </a:r>
                      <a:endParaRPr lang="ru-RU" sz="2000" b="1" dirty="0"/>
                    </a:p>
                  </a:txBody>
                  <a:tcPr/>
                </a:tc>
              </a:tr>
              <a:tr h="761184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% импортных сортов</a:t>
                      </a:r>
                      <a:endParaRPr lang="ru-RU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 smtClean="0"/>
                    </a:p>
                    <a:p>
                      <a:pPr algn="ctr"/>
                      <a:r>
                        <a:rPr lang="ru-RU" sz="2000" b="1" dirty="0" smtClean="0"/>
                        <a:t>0,4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 smtClean="0"/>
                    </a:p>
                    <a:p>
                      <a:pPr algn="ctr"/>
                      <a:r>
                        <a:rPr lang="ru-RU" sz="2000" b="1" dirty="0" smtClean="0"/>
                        <a:t>1,1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 smtClean="0"/>
                    </a:p>
                    <a:p>
                      <a:pPr algn="ctr"/>
                      <a:r>
                        <a:rPr lang="ru-RU" sz="2000" b="1" dirty="0" smtClean="0"/>
                        <a:t>0,5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 smtClean="0"/>
                    </a:p>
                    <a:p>
                      <a:pPr algn="ctr"/>
                      <a:r>
                        <a:rPr lang="ru-RU" sz="2000" b="1" dirty="0" smtClean="0"/>
                        <a:t>2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 smtClean="0"/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9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6433" name="Номер слайда 5"/>
          <p:cNvSpPr>
            <a:spLocks noGrp="1"/>
          </p:cNvSpPr>
          <p:nvPr>
            <p:ph type="sldNum" sz="quarter" idx="19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12C1C64-6BC0-4109-B347-89B3EC1124DB}" type="slidenum">
              <a:rPr lang="ru-RU" altLang="ru-RU" smtClean="0">
                <a:latin typeface="Arial" charset="0"/>
                <a:cs typeface="Arial" charset="0"/>
              </a:rPr>
              <a:pPr/>
              <a:t>4</a:t>
            </a:fld>
            <a:endParaRPr lang="ru-RU" altLang="ru-RU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quarter" idx="13"/>
          </p:nvPr>
        </p:nvSpPr>
        <p:spPr>
          <a:xfrm>
            <a:off x="0" y="188914"/>
            <a:ext cx="7452319" cy="863822"/>
          </a:xfrm>
        </p:spPr>
        <p:txBody>
          <a:bodyPr/>
          <a:lstStyle/>
          <a:p>
            <a:r>
              <a:rPr lang="ru-RU" sz="1800" dirty="0" smtClean="0"/>
              <a:t>Динамика качества высеваемых семян яровых зерновых, крупяных и зернобобовых культур за 2018-2022гг</a:t>
            </a:r>
            <a:endParaRPr lang="ru-RU" sz="18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>
              <a:defRPr/>
            </a:pPr>
            <a:fld id="{B6980E39-86EF-4C95-A725-0E63DFE4311D}" type="slidenum">
              <a:rPr lang="ru-RU" altLang="ru-RU" smtClean="0"/>
              <a:pPr>
                <a:defRPr/>
              </a:pPr>
              <a:t>5</a:t>
            </a:fld>
            <a:endParaRPr lang="ru-RU" altLang="ru-RU"/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323528" y="1196752"/>
          <a:ext cx="8208912" cy="48836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07504" y="980728"/>
            <a:ext cx="9361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/>
              <a:t>Тыс. тонн</a:t>
            </a:r>
            <a:endParaRPr lang="ru-RU" sz="1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956376" y="4797152"/>
            <a:ext cx="7920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/>
              <a:t>годы</a:t>
            </a:r>
            <a:endParaRPr lang="ru-RU" sz="10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 smtClean="0"/>
              <a:t>Объемы предпосевной обработки семян в 2022г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>
              <a:defRPr/>
            </a:pPr>
            <a:fld id="{B6980E39-86EF-4C95-A725-0E63DFE4311D}" type="slidenum">
              <a:rPr lang="ru-RU" altLang="ru-RU" smtClean="0"/>
              <a:pPr>
                <a:defRPr/>
              </a:pPr>
              <a:t>6</a:t>
            </a:fld>
            <a:endParaRPr lang="ru-RU" altLang="ru-RU"/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251520" y="1052736"/>
          <a:ext cx="8568952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>
              <a:defRPr/>
            </a:pPr>
            <a:fld id="{B6980E39-86EF-4C95-A725-0E63DFE4311D}" type="slidenum">
              <a:rPr lang="ru-RU" altLang="ru-RU" smtClean="0"/>
              <a:pPr>
                <a:defRPr/>
              </a:pPr>
              <a:t>7</a:t>
            </a:fld>
            <a:endParaRPr lang="ru-RU" altLang="ru-RU"/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251520" y="1124744"/>
          <a:ext cx="8064896" cy="53937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79512" y="404664"/>
            <a:ext cx="6336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Масличные культуры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Содержимое 1"/>
          <p:cNvSpPr>
            <a:spLocks noGrp="1"/>
          </p:cNvSpPr>
          <p:nvPr>
            <p:ph sz="quarter" idx="16"/>
          </p:nvPr>
        </p:nvSpPr>
        <p:spPr bwMode="auto">
          <a:xfrm>
            <a:off x="250825" y="1160463"/>
            <a:ext cx="8208963" cy="3587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7411" name="Содержимое 2"/>
          <p:cNvSpPr>
            <a:spLocks noGrp="1"/>
          </p:cNvSpPr>
          <p:nvPr>
            <p:ph sz="quarter" idx="17"/>
          </p:nvPr>
        </p:nvSpPr>
        <p:spPr bwMode="auto">
          <a:xfrm>
            <a:off x="233363" y="1646238"/>
            <a:ext cx="8208962" cy="3429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7412" name="Содержимое 3"/>
          <p:cNvSpPr>
            <a:spLocks noGrp="1"/>
          </p:cNvSpPr>
          <p:nvPr>
            <p:ph sz="quarter" idx="18"/>
          </p:nvPr>
        </p:nvSpPr>
        <p:spPr bwMode="auto">
          <a:xfrm>
            <a:off x="239713" y="2079625"/>
            <a:ext cx="8208962" cy="34131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7413" name="Содержимое 4"/>
          <p:cNvSpPr>
            <a:spLocks noGrp="1"/>
          </p:cNvSpPr>
          <p:nvPr>
            <p:ph sz="quarter" idx="13"/>
          </p:nvPr>
        </p:nvSpPr>
        <p:spPr bwMode="auto">
          <a:xfrm>
            <a:off x="107950" y="188913"/>
            <a:ext cx="7218363" cy="7524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Сортовые посевы масличных культур, в том числе рапса в Красноярском крае за 2018-2022гг.</a:t>
            </a:r>
          </a:p>
        </p:txBody>
      </p:sp>
      <p:graphicFrame>
        <p:nvGraphicFramePr>
          <p:cNvPr id="6" name="Объект 3"/>
          <p:cNvGraphicFramePr>
            <a:graphicFrameLocks/>
          </p:cNvGraphicFramePr>
          <p:nvPr/>
        </p:nvGraphicFramePr>
        <p:xfrm>
          <a:off x="144463" y="1068388"/>
          <a:ext cx="8676009" cy="54907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24347"/>
                <a:gridCol w="1019214"/>
                <a:gridCol w="1080120"/>
                <a:gridCol w="942256"/>
                <a:gridCol w="1005036"/>
                <a:gridCol w="1005036"/>
              </a:tblGrid>
              <a:tr h="653286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Показатели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2018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2019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2020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2021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2022</a:t>
                      </a:r>
                      <a:endParaRPr lang="ru-RU" sz="2000" b="1" dirty="0"/>
                    </a:p>
                  </a:txBody>
                  <a:tcPr/>
                </a:tc>
              </a:tr>
              <a:tr h="14037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/>
                        <a:t>Высеяно масличных культур всего, тыс. тонн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/>
                        <a:t>в т. ч.рапса, тыс. тонн</a:t>
                      </a:r>
                      <a:endParaRPr lang="ru-RU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b="1" dirty="0" smtClean="0"/>
                    </a:p>
                    <a:p>
                      <a:pPr algn="ctr"/>
                      <a:r>
                        <a:rPr lang="ru-RU" b="1" dirty="0" smtClean="0"/>
                        <a:t>1,45</a:t>
                      </a:r>
                    </a:p>
                    <a:p>
                      <a:pPr algn="ctr"/>
                      <a:endParaRPr lang="ru-RU" b="1" dirty="0" smtClean="0"/>
                    </a:p>
                    <a:p>
                      <a:pPr algn="ctr"/>
                      <a:r>
                        <a:rPr lang="ru-RU" b="1" dirty="0" smtClean="0"/>
                        <a:t>0,79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b="1" dirty="0" smtClean="0"/>
                    </a:p>
                    <a:p>
                      <a:pPr algn="ctr"/>
                      <a:r>
                        <a:rPr lang="ru-RU" b="1" dirty="0" smtClean="0"/>
                        <a:t>1,79</a:t>
                      </a:r>
                    </a:p>
                    <a:p>
                      <a:pPr algn="ctr"/>
                      <a:endParaRPr lang="ru-RU" b="1" dirty="0" smtClean="0"/>
                    </a:p>
                    <a:p>
                      <a:pPr algn="ctr"/>
                      <a:r>
                        <a:rPr lang="ru-RU" b="1" dirty="0" smtClean="0"/>
                        <a:t>0,88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b="1" dirty="0" smtClean="0"/>
                    </a:p>
                    <a:p>
                      <a:pPr algn="ctr"/>
                      <a:r>
                        <a:rPr lang="ru-RU" b="1" dirty="0" smtClean="0"/>
                        <a:t>1,58</a:t>
                      </a:r>
                    </a:p>
                    <a:p>
                      <a:pPr algn="ctr"/>
                      <a:endParaRPr lang="ru-RU" b="1" dirty="0" smtClean="0"/>
                    </a:p>
                    <a:p>
                      <a:pPr algn="ctr"/>
                      <a:r>
                        <a:rPr lang="ru-RU" b="1" dirty="0" smtClean="0"/>
                        <a:t>0,86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b="1" dirty="0" smtClean="0"/>
                    </a:p>
                    <a:p>
                      <a:pPr algn="ctr"/>
                      <a:r>
                        <a:rPr lang="ru-RU" b="1" dirty="0" smtClean="0"/>
                        <a:t>2,32</a:t>
                      </a:r>
                    </a:p>
                    <a:p>
                      <a:pPr algn="ctr"/>
                      <a:endParaRPr lang="ru-RU" b="1" dirty="0" smtClean="0"/>
                    </a:p>
                    <a:p>
                      <a:pPr algn="ctr"/>
                      <a:r>
                        <a:rPr lang="ru-RU" b="1" dirty="0" smtClean="0"/>
                        <a:t>0,96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b="1" dirty="0" smtClean="0"/>
                    </a:p>
                    <a:p>
                      <a:pPr algn="ctr"/>
                      <a:r>
                        <a:rPr lang="ru-RU" b="1" dirty="0" smtClean="0"/>
                        <a:t>3,51</a:t>
                      </a:r>
                    </a:p>
                    <a:p>
                      <a:pPr algn="ctr"/>
                      <a:endParaRPr lang="ru-RU" b="1" dirty="0" smtClean="0"/>
                    </a:p>
                    <a:p>
                      <a:pPr algn="ctr"/>
                      <a:r>
                        <a:rPr lang="ru-RU" b="1" dirty="0" smtClean="0"/>
                        <a:t>1,13</a:t>
                      </a:r>
                      <a:endParaRPr lang="ru-RU" b="1" dirty="0"/>
                    </a:p>
                  </a:txBody>
                  <a:tcPr anchor="ctr"/>
                </a:tc>
              </a:tr>
              <a:tr h="1111274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Сортовых, тыс. тонн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/>
                        <a:t>в т. ч.рапса, тыс. тонн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1,22</a:t>
                      </a:r>
                    </a:p>
                    <a:p>
                      <a:pPr algn="ctr"/>
                      <a:endParaRPr lang="ru-RU" b="1" dirty="0" smtClean="0"/>
                    </a:p>
                    <a:p>
                      <a:pPr algn="ctr"/>
                      <a:r>
                        <a:rPr lang="ru-RU" b="1" dirty="0" smtClean="0"/>
                        <a:t>0,61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1,40</a:t>
                      </a:r>
                    </a:p>
                    <a:p>
                      <a:pPr algn="ctr"/>
                      <a:endParaRPr lang="ru-RU" b="1" dirty="0" smtClean="0"/>
                    </a:p>
                    <a:p>
                      <a:pPr algn="ctr"/>
                      <a:r>
                        <a:rPr lang="ru-RU" b="1" dirty="0" smtClean="0"/>
                        <a:t>0,63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1,38</a:t>
                      </a:r>
                    </a:p>
                    <a:p>
                      <a:pPr algn="ctr"/>
                      <a:endParaRPr lang="ru-RU" b="1" dirty="0" smtClean="0"/>
                    </a:p>
                    <a:p>
                      <a:pPr algn="ctr"/>
                      <a:r>
                        <a:rPr lang="ru-RU" b="1" dirty="0" smtClean="0"/>
                        <a:t>0,75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2,13</a:t>
                      </a:r>
                    </a:p>
                    <a:p>
                      <a:pPr algn="ctr"/>
                      <a:endParaRPr lang="ru-RU" b="1" dirty="0" smtClean="0"/>
                    </a:p>
                    <a:p>
                      <a:pPr algn="ctr"/>
                      <a:r>
                        <a:rPr lang="ru-RU" b="1" dirty="0" smtClean="0"/>
                        <a:t>0,85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3,39</a:t>
                      </a:r>
                    </a:p>
                    <a:p>
                      <a:pPr algn="ctr"/>
                      <a:endParaRPr lang="ru-RU" b="1" dirty="0" smtClean="0"/>
                    </a:p>
                    <a:p>
                      <a:pPr algn="ctr"/>
                      <a:r>
                        <a:rPr lang="ru-RU" b="1" dirty="0" smtClean="0"/>
                        <a:t>1,04</a:t>
                      </a:r>
                      <a:endParaRPr lang="ru-RU" b="1" dirty="0"/>
                    </a:p>
                  </a:txBody>
                  <a:tcPr anchor="ctr"/>
                </a:tc>
              </a:tr>
              <a:tr h="1011710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% сортовых всего</a:t>
                      </a:r>
                    </a:p>
                    <a:p>
                      <a:endParaRPr lang="ru-RU" sz="2000" b="1" dirty="0" smtClean="0"/>
                    </a:p>
                    <a:p>
                      <a:r>
                        <a:rPr lang="ru-RU" sz="2000" b="1" dirty="0" smtClean="0"/>
                        <a:t>в т. ч.рапса</a:t>
                      </a:r>
                      <a:endParaRPr lang="ru-RU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84</a:t>
                      </a:r>
                    </a:p>
                    <a:p>
                      <a:pPr algn="ctr"/>
                      <a:endParaRPr lang="ru-RU" b="1" dirty="0" smtClean="0"/>
                    </a:p>
                    <a:p>
                      <a:pPr algn="ctr"/>
                      <a:r>
                        <a:rPr lang="ru-RU" b="1" dirty="0" smtClean="0"/>
                        <a:t>78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78</a:t>
                      </a:r>
                    </a:p>
                    <a:p>
                      <a:pPr algn="ctr"/>
                      <a:endParaRPr lang="ru-RU" b="1" dirty="0" smtClean="0"/>
                    </a:p>
                    <a:p>
                      <a:pPr algn="ctr"/>
                      <a:r>
                        <a:rPr lang="ru-RU" b="1" dirty="0" smtClean="0"/>
                        <a:t>72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88</a:t>
                      </a:r>
                    </a:p>
                    <a:p>
                      <a:pPr algn="ctr"/>
                      <a:endParaRPr lang="ru-RU" b="1" dirty="0" smtClean="0"/>
                    </a:p>
                    <a:p>
                      <a:pPr algn="ctr"/>
                      <a:r>
                        <a:rPr lang="ru-RU" b="1" dirty="0" smtClean="0"/>
                        <a:t>87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88</a:t>
                      </a:r>
                    </a:p>
                    <a:p>
                      <a:pPr algn="ctr"/>
                      <a:endParaRPr lang="ru-RU" b="1" dirty="0" smtClean="0"/>
                    </a:p>
                    <a:p>
                      <a:pPr algn="ctr"/>
                      <a:r>
                        <a:rPr lang="ru-RU" b="1" dirty="0" smtClean="0"/>
                        <a:t>88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94</a:t>
                      </a:r>
                    </a:p>
                    <a:p>
                      <a:pPr algn="ctr"/>
                      <a:endParaRPr lang="ru-RU" b="1" dirty="0" smtClean="0"/>
                    </a:p>
                    <a:p>
                      <a:pPr algn="ctr"/>
                      <a:r>
                        <a:rPr lang="ru-RU" b="1" dirty="0" smtClean="0"/>
                        <a:t>93</a:t>
                      </a:r>
                      <a:endParaRPr lang="ru-RU" b="1" dirty="0"/>
                    </a:p>
                  </a:txBody>
                  <a:tcPr anchor="ctr"/>
                </a:tc>
              </a:tr>
              <a:tr h="804414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% импортных сортов</a:t>
                      </a:r>
                      <a:br>
                        <a:rPr lang="ru-RU" sz="2000" b="1" dirty="0" smtClean="0"/>
                      </a:br>
                      <a:r>
                        <a:rPr lang="ru-RU" sz="1400" b="1" dirty="0" smtClean="0"/>
                        <a:t>(районированных)</a:t>
                      </a:r>
                      <a:r>
                        <a:rPr lang="ru-RU" sz="2000" b="1" dirty="0" smtClean="0"/>
                        <a:t>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/>
                        <a:t>в т. ч.рапса</a:t>
                      </a:r>
                      <a:br>
                        <a:rPr lang="ru-RU" sz="2000" b="1" dirty="0" smtClean="0"/>
                      </a:br>
                      <a:r>
                        <a:rPr lang="ru-RU" sz="1400" b="1" dirty="0" smtClean="0"/>
                        <a:t>(районированных)</a:t>
                      </a:r>
                      <a:r>
                        <a:rPr lang="ru-RU" sz="2000" b="1" dirty="0" smtClean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14</a:t>
                      </a:r>
                    </a:p>
                    <a:p>
                      <a:pPr algn="ctr"/>
                      <a:endParaRPr lang="ru-RU" b="1" dirty="0" smtClean="0"/>
                    </a:p>
                    <a:p>
                      <a:pPr algn="ctr"/>
                      <a:r>
                        <a:rPr lang="ru-RU" b="1" dirty="0" smtClean="0"/>
                        <a:t>20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15</a:t>
                      </a:r>
                    </a:p>
                    <a:p>
                      <a:pPr algn="ctr"/>
                      <a:endParaRPr lang="ru-RU" b="1" dirty="0" smtClean="0"/>
                    </a:p>
                    <a:p>
                      <a:pPr algn="ctr"/>
                      <a:r>
                        <a:rPr lang="ru-RU" b="1" dirty="0" smtClean="0"/>
                        <a:t>18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11</a:t>
                      </a:r>
                    </a:p>
                    <a:p>
                      <a:pPr algn="ctr"/>
                      <a:endParaRPr lang="ru-RU" b="1" dirty="0" smtClean="0"/>
                    </a:p>
                    <a:p>
                      <a:pPr algn="ctr"/>
                      <a:r>
                        <a:rPr lang="ru-RU" b="1" dirty="0" smtClean="0"/>
                        <a:t>20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41 (19)</a:t>
                      </a:r>
                    </a:p>
                    <a:p>
                      <a:pPr algn="ctr"/>
                      <a:endParaRPr lang="ru-RU" b="1" dirty="0" smtClean="0"/>
                    </a:p>
                    <a:p>
                      <a:pPr algn="ctr"/>
                      <a:r>
                        <a:rPr lang="ru-RU" b="1" dirty="0" smtClean="0"/>
                        <a:t>43 (20)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48(20)</a:t>
                      </a:r>
                    </a:p>
                    <a:p>
                      <a:pPr algn="ctr"/>
                      <a:endParaRPr lang="ru-RU" b="1" dirty="0" smtClean="0"/>
                    </a:p>
                    <a:p>
                      <a:pPr algn="ctr"/>
                      <a:r>
                        <a:rPr lang="ru-RU" b="1" dirty="0" smtClean="0"/>
                        <a:t>56 (26)</a:t>
                      </a:r>
                      <a:endParaRPr lang="ru-RU" b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7458" name="Номер слайда 6"/>
          <p:cNvSpPr>
            <a:spLocks noGrp="1"/>
          </p:cNvSpPr>
          <p:nvPr>
            <p:ph type="sldNum" sz="quarter" idx="19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899406C-67BA-482A-A08A-6FF2712EC2F6}" type="slidenum">
              <a:rPr lang="ru-RU" altLang="ru-RU" smtClean="0">
                <a:latin typeface="Arial" charset="0"/>
                <a:cs typeface="Arial" charset="0"/>
              </a:rPr>
              <a:pPr/>
              <a:t>8</a:t>
            </a:fld>
            <a:endParaRPr lang="ru-RU" altLang="ru-RU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Содержимое 4"/>
          <p:cNvSpPr>
            <a:spLocks noGrp="1"/>
          </p:cNvSpPr>
          <p:nvPr>
            <p:ph sz="quarter" idx="13"/>
          </p:nvPr>
        </p:nvSpPr>
        <p:spPr bwMode="auto">
          <a:xfrm>
            <a:off x="179388" y="188913"/>
            <a:ext cx="7146925" cy="7524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>
              <a:spcBef>
                <a:spcPct val="0"/>
              </a:spcBef>
            </a:pPr>
            <a:r>
              <a:rPr lang="ru-RU" smtClean="0">
                <a:solidFill>
                  <a:schemeClr val="tx1"/>
                </a:solidFill>
                <a:latin typeface="Arial" charset="0"/>
                <a:cs typeface="Arial" charset="0"/>
              </a:rPr>
              <a:t>Сортовые посадки картофеля в Красноярском крае </a:t>
            </a:r>
            <a:br>
              <a:rPr lang="ru-RU" smtClean="0">
                <a:solidFill>
                  <a:schemeClr val="tx1"/>
                </a:solidFill>
                <a:latin typeface="Arial" charset="0"/>
                <a:cs typeface="Arial" charset="0"/>
              </a:rPr>
            </a:br>
            <a:r>
              <a:rPr lang="ru-RU" smtClean="0">
                <a:solidFill>
                  <a:schemeClr val="tx1"/>
                </a:solidFill>
                <a:latin typeface="Arial" charset="0"/>
                <a:cs typeface="Arial" charset="0"/>
              </a:rPr>
              <a:t>за 2017-2021гг.</a:t>
            </a:r>
          </a:p>
          <a:p>
            <a:pPr>
              <a:spcBef>
                <a:spcPct val="0"/>
              </a:spcBef>
            </a:pPr>
            <a:endParaRPr lang="ru-RU" smtClean="0">
              <a:latin typeface="Arial" charset="0"/>
              <a:cs typeface="Arial" charset="0"/>
            </a:endParaRPr>
          </a:p>
        </p:txBody>
      </p:sp>
      <p:graphicFrame>
        <p:nvGraphicFramePr>
          <p:cNvPr id="6" name="Объект 3"/>
          <p:cNvGraphicFramePr>
            <a:graphicFrameLocks/>
          </p:cNvGraphicFramePr>
          <p:nvPr/>
        </p:nvGraphicFramePr>
        <p:xfrm>
          <a:off x="250824" y="1125538"/>
          <a:ext cx="8425631" cy="45246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3751"/>
                <a:gridCol w="1050055"/>
                <a:gridCol w="1089057"/>
                <a:gridCol w="1047052"/>
                <a:gridCol w="1132858"/>
                <a:gridCol w="1132858"/>
              </a:tblGrid>
              <a:tr h="609936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Показатели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2018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2019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2020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2021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2022</a:t>
                      </a:r>
                      <a:endParaRPr lang="ru-RU" sz="2000" b="1" dirty="0"/>
                    </a:p>
                  </a:txBody>
                  <a:tcPr/>
                </a:tc>
              </a:tr>
              <a:tr h="11182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/>
                        <a:t>Высажено</a:t>
                      </a:r>
                      <a:r>
                        <a:rPr lang="ru-RU" sz="2000" b="1" baseline="0" dirty="0" smtClean="0"/>
                        <a:t> </a:t>
                      </a:r>
                      <a:br>
                        <a:rPr lang="ru-RU" sz="2000" b="1" baseline="0" dirty="0" smtClean="0"/>
                      </a:br>
                      <a:r>
                        <a:rPr lang="ru-RU" sz="2000" b="1" baseline="0" dirty="0" smtClean="0"/>
                        <a:t>картофеля</a:t>
                      </a:r>
                      <a:r>
                        <a:rPr lang="ru-RU" sz="2000" b="1" dirty="0" smtClean="0"/>
                        <a:t>, тыс. тонн</a:t>
                      </a:r>
                      <a:endParaRPr lang="ru-RU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b="1" dirty="0" smtClean="0"/>
                    </a:p>
                    <a:p>
                      <a:pPr algn="ctr"/>
                      <a:r>
                        <a:rPr lang="ru-RU" b="1" dirty="0" smtClean="0"/>
                        <a:t>14,88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b="1" dirty="0" smtClean="0"/>
                    </a:p>
                    <a:p>
                      <a:pPr algn="ctr"/>
                      <a:r>
                        <a:rPr lang="ru-RU" b="1" dirty="0" smtClean="0"/>
                        <a:t>13,41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b="1" dirty="0" smtClean="0"/>
                    </a:p>
                    <a:p>
                      <a:pPr algn="ctr"/>
                      <a:r>
                        <a:rPr lang="ru-RU" b="1" dirty="0" smtClean="0"/>
                        <a:t>12,15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b="1" dirty="0" smtClean="0"/>
                    </a:p>
                    <a:p>
                      <a:pPr algn="ctr"/>
                      <a:r>
                        <a:rPr lang="ru-RU" b="1" dirty="0" smtClean="0"/>
                        <a:t>11,07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b="1" dirty="0" smtClean="0"/>
                    </a:p>
                    <a:p>
                      <a:pPr algn="ctr"/>
                      <a:r>
                        <a:rPr lang="ru-RU" b="1" dirty="0" smtClean="0"/>
                        <a:t>13,6</a:t>
                      </a:r>
                      <a:endParaRPr lang="ru-RU" b="1" dirty="0"/>
                    </a:p>
                  </a:txBody>
                  <a:tcPr anchor="ctr"/>
                </a:tc>
              </a:tr>
              <a:tr h="1089895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В том числе сортовых, тыс. тонн</a:t>
                      </a:r>
                      <a:endParaRPr lang="ru-RU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b="1" dirty="0" smtClean="0"/>
                    </a:p>
                    <a:p>
                      <a:pPr algn="ctr"/>
                      <a:r>
                        <a:rPr lang="ru-RU" b="1" dirty="0" smtClean="0"/>
                        <a:t>3,42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b="1" dirty="0" smtClean="0"/>
                    </a:p>
                    <a:p>
                      <a:pPr algn="ctr"/>
                      <a:r>
                        <a:rPr lang="ru-RU" b="1" dirty="0" smtClean="0"/>
                        <a:t>4,47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b="1" dirty="0" smtClean="0"/>
                    </a:p>
                    <a:p>
                      <a:pPr algn="ctr"/>
                      <a:r>
                        <a:rPr lang="ru-RU" b="1" dirty="0" smtClean="0"/>
                        <a:t>4,70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b="1" dirty="0" smtClean="0"/>
                    </a:p>
                    <a:p>
                      <a:pPr algn="ctr"/>
                      <a:r>
                        <a:rPr lang="ru-RU" b="1" dirty="0" smtClean="0"/>
                        <a:t>4,44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5,1</a:t>
                      </a:r>
                      <a:endParaRPr lang="ru-RU" b="1" dirty="0"/>
                    </a:p>
                  </a:txBody>
                  <a:tcPr anchor="ctr"/>
                </a:tc>
              </a:tr>
              <a:tr h="944575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% сортовых</a:t>
                      </a:r>
                      <a:endParaRPr lang="ru-RU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b="1" dirty="0" smtClean="0"/>
                    </a:p>
                    <a:p>
                      <a:pPr algn="ctr"/>
                      <a:r>
                        <a:rPr lang="ru-RU" b="1" dirty="0" smtClean="0"/>
                        <a:t>23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b="1" dirty="0" smtClean="0"/>
                    </a:p>
                    <a:p>
                      <a:pPr algn="ctr"/>
                      <a:r>
                        <a:rPr lang="ru-RU" b="1" dirty="0" smtClean="0"/>
                        <a:t>33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b="1" dirty="0" smtClean="0"/>
                    </a:p>
                    <a:p>
                      <a:pPr algn="ctr"/>
                      <a:r>
                        <a:rPr lang="ru-RU" b="1" dirty="0" smtClean="0"/>
                        <a:t>39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b="1" dirty="0" smtClean="0"/>
                    </a:p>
                    <a:p>
                      <a:pPr algn="ctr"/>
                      <a:r>
                        <a:rPr lang="ru-RU" b="1" dirty="0" smtClean="0"/>
                        <a:t>42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b="1" dirty="0" smtClean="0"/>
                    </a:p>
                    <a:p>
                      <a:pPr algn="ctr"/>
                      <a:r>
                        <a:rPr lang="ru-RU" b="1" dirty="0" smtClean="0"/>
                        <a:t>38</a:t>
                      </a:r>
                      <a:endParaRPr lang="ru-RU" b="1" dirty="0"/>
                    </a:p>
                  </a:txBody>
                  <a:tcPr anchor="ctr"/>
                </a:tc>
              </a:tr>
              <a:tr h="751035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% импортных сортов</a:t>
                      </a:r>
                      <a:br>
                        <a:rPr lang="ru-RU" sz="2000" b="1" dirty="0" smtClean="0"/>
                      </a:br>
                      <a:r>
                        <a:rPr lang="ru-RU" sz="1600" b="1" dirty="0" smtClean="0"/>
                        <a:t>(районированных)</a:t>
                      </a:r>
                      <a:r>
                        <a:rPr lang="ru-RU" sz="2400" b="1" dirty="0" smtClean="0"/>
                        <a:t> </a:t>
                      </a:r>
                      <a:endParaRPr lang="ru-RU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b="1" dirty="0" smtClean="0"/>
                    </a:p>
                    <a:p>
                      <a:pPr algn="ctr"/>
                      <a:r>
                        <a:rPr lang="ru-RU" b="1" dirty="0" smtClean="0"/>
                        <a:t>93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b="1" dirty="0" smtClean="0"/>
                    </a:p>
                    <a:p>
                      <a:pPr algn="ctr"/>
                      <a:r>
                        <a:rPr lang="ru-RU" b="1" dirty="0" smtClean="0"/>
                        <a:t>88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b="1" dirty="0" smtClean="0"/>
                    </a:p>
                    <a:p>
                      <a:pPr algn="ctr"/>
                      <a:r>
                        <a:rPr lang="ru-RU" b="1" dirty="0" smtClean="0"/>
                        <a:t>87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b="1" dirty="0" smtClean="0"/>
                    </a:p>
                    <a:p>
                      <a:pPr algn="ctr"/>
                      <a:r>
                        <a:rPr lang="ru-RU" b="1" dirty="0" smtClean="0"/>
                        <a:t>75 (50)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b="1" dirty="0" smtClean="0"/>
                    </a:p>
                    <a:p>
                      <a:pPr algn="ctr"/>
                      <a:r>
                        <a:rPr lang="ru-RU" b="1" dirty="0" smtClean="0"/>
                        <a:t>81 (49)</a:t>
                      </a:r>
                      <a:endParaRPr lang="ru-RU" b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8479" name="TextBox 6"/>
          <p:cNvSpPr txBox="1">
            <a:spLocks noChangeArrowheads="1"/>
          </p:cNvSpPr>
          <p:nvPr/>
        </p:nvSpPr>
        <p:spPr bwMode="auto">
          <a:xfrm>
            <a:off x="468313" y="5876925"/>
            <a:ext cx="66246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Практически весь картофель иностранной селекции производится в РФ, не более 2-3% завозится из-за рубежа</a:t>
            </a:r>
          </a:p>
        </p:txBody>
      </p:sp>
      <p:sp>
        <p:nvSpPr>
          <p:cNvPr id="18480" name="Номер слайда 7"/>
          <p:cNvSpPr>
            <a:spLocks noGrp="1"/>
          </p:cNvSpPr>
          <p:nvPr>
            <p:ph type="sldNum" sz="quarter" idx="19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06775E8-4874-4EA1-ACA6-71E6A0AE3606}" type="slidenum">
              <a:rPr lang="ru-RU" altLang="ru-RU" smtClean="0">
                <a:latin typeface="Arial" charset="0"/>
                <a:cs typeface="Arial" charset="0"/>
              </a:rPr>
              <a:pPr/>
              <a:t>9</a:t>
            </a:fld>
            <a:endParaRPr lang="ru-RU" altLang="ru-RU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сновной макет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1_Основной макет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13805</TotalTime>
  <Words>731</Words>
  <Application>Microsoft Office PowerPoint</Application>
  <PresentationFormat>Экран (4:3)</PresentationFormat>
  <Paragraphs>520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Основной макет</vt:lpstr>
      <vt:lpstr>1_Основной макет</vt:lpstr>
      <vt:lpstr>Презентация PowerPoint</vt:lpstr>
      <vt:lpstr>Презентация PowerPoint</vt:lpstr>
      <vt:lpstr>Презентация PowerPoint</vt:lpstr>
      <vt:lpstr>Сортовые посевы яровых зерновых, крупяных и зернобобовых культур в Красноярском крае за 2018-2022гг.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Polina</dc:creator>
  <cp:lastModifiedBy>essadmin</cp:lastModifiedBy>
  <cp:revision>1671</cp:revision>
  <dcterms:created xsi:type="dcterms:W3CDTF">2010-09-29T12:52:55Z</dcterms:created>
  <dcterms:modified xsi:type="dcterms:W3CDTF">2022-08-12T06:22:24Z</dcterms:modified>
</cp:coreProperties>
</file>