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60" r:id="rId2"/>
    <p:sldId id="301" r:id="rId3"/>
    <p:sldId id="330" r:id="rId4"/>
    <p:sldId id="334" r:id="rId5"/>
    <p:sldId id="323" r:id="rId6"/>
    <p:sldId id="335" r:id="rId7"/>
    <p:sldId id="321" r:id="rId8"/>
    <p:sldId id="307" r:id="rId9"/>
    <p:sldId id="315" r:id="rId10"/>
    <p:sldId id="317" r:id="rId11"/>
    <p:sldId id="312" r:id="rId12"/>
    <p:sldId id="308" r:id="rId13"/>
    <p:sldId id="309" r:id="rId14"/>
    <p:sldId id="314" r:id="rId15"/>
    <p:sldId id="310" r:id="rId16"/>
    <p:sldId id="313" r:id="rId17"/>
    <p:sldId id="316" r:id="rId18"/>
    <p:sldId id="311" r:id="rId19"/>
    <p:sldId id="331" r:id="rId20"/>
    <p:sldId id="329" r:id="rId21"/>
    <p:sldId id="263" r:id="rId2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0033CC"/>
    <a:srgbClr val="009900"/>
    <a:srgbClr val="66CCFF"/>
    <a:srgbClr val="FFFF99"/>
    <a:srgbClr val="FF0066"/>
    <a:srgbClr val="CCFF33"/>
    <a:srgbClr val="FF3399"/>
    <a:srgbClr val="0000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ru-RU" sz="20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ПОЧВЕННОГО ПОКРОВА ПАШНИ ЗОНЫ ОБСЛУЖИВАНИЯ                                      </a:t>
            </a:r>
            <a:br>
              <a:rPr lang="ru-RU" sz="20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ФГБУ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ГСАС "МИНУСИНСКАЯ"</a:t>
            </a:r>
          </a:p>
        </c:rich>
      </c:tx>
      <c:layout>
        <c:manualLayout>
          <c:xMode val="edge"/>
          <c:yMode val="edge"/>
          <c:x val="9.6885416666666668E-2"/>
          <c:y val="2.03703703703703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'По типам почв край'!$A$1:$N$1</c:f>
              <c:strCache>
                <c:ptCount val="14"/>
                <c:pt idx="0">
                  <c:v>Структура почвенного покрова пашни Красноярского края ,%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numFmt formatCode="0.0%" sourceLinked="0"/>
            <c:spPr>
              <a:pattFill prst="pct75">
                <a:fgClr>
                  <a:sysClr val="windowText" lastClr="000000">
                    <a:lumMod val="75000"/>
                    <a:lumOff val="25000"/>
                  </a:sysClr>
                </a:fgClr>
                <a:bgClr>
                  <a:sysClr val="windowText" lastClr="000000">
                    <a:lumMod val="65000"/>
                    <a:lumOff val="35000"/>
                  </a:sys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'По типам почв край'!$C$2:$N$2</c:f>
              <c:strCache>
                <c:ptCount val="12"/>
                <c:pt idx="0">
                  <c:v>Черноземы выщелоченные (Чв)</c:v>
                </c:pt>
                <c:pt idx="1">
                  <c:v>Черноземы обыкновенны (Чо)</c:v>
                </c:pt>
                <c:pt idx="2">
                  <c:v>Черноземы оподзоленные (Чоп)</c:v>
                </c:pt>
                <c:pt idx="3">
                  <c:v>Черноземы карбонатные (Чок)</c:v>
                </c:pt>
                <c:pt idx="4">
                  <c:v>Черноземы южные (Чю)</c:v>
                </c:pt>
                <c:pt idx="5">
                  <c:v>Дерново-подзолистые (Пд)</c:v>
                </c:pt>
                <c:pt idx="6">
                  <c:v>Светло-серые лесные (Л1)</c:v>
                </c:pt>
                <c:pt idx="7">
                  <c:v>Серые лесные (Л2)</c:v>
                </c:pt>
                <c:pt idx="8">
                  <c:v>Темно-серые лесные (Л3)</c:v>
                </c:pt>
                <c:pt idx="9">
                  <c:v>Пойменные  (А)</c:v>
                </c:pt>
                <c:pt idx="10">
                  <c:v>Луговые (Лг)</c:v>
                </c:pt>
                <c:pt idx="11">
                  <c:v>Болотные (Бл)</c:v>
                </c:pt>
              </c:strCache>
            </c:strRef>
          </c:cat>
          <c:val>
            <c:numRef>
              <c:f>'По типам почв край'!$C$44:$N$44</c:f>
              <c:numCache>
                <c:formatCode>0.00</c:formatCode>
                <c:ptCount val="12"/>
                <c:pt idx="0">
                  <c:v>55.6</c:v>
                </c:pt>
                <c:pt idx="1">
                  <c:v>15.9</c:v>
                </c:pt>
                <c:pt idx="2">
                  <c:v>5.2</c:v>
                </c:pt>
                <c:pt idx="3">
                  <c:v>0.3</c:v>
                </c:pt>
                <c:pt idx="4">
                  <c:v>3.9</c:v>
                </c:pt>
                <c:pt idx="5">
                  <c:v>4.9000000000000004</c:v>
                </c:pt>
                <c:pt idx="6">
                  <c:v>0.2</c:v>
                </c:pt>
                <c:pt idx="7">
                  <c:v>4.2</c:v>
                </c:pt>
                <c:pt idx="8">
                  <c:v>5</c:v>
                </c:pt>
                <c:pt idx="9">
                  <c:v>3.1</c:v>
                </c:pt>
                <c:pt idx="10">
                  <c:v>1.5</c:v>
                </c:pt>
                <c:pt idx="1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8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rgbClr val="3366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Урожайность зерновых культур и потенциал плодородия зоны обслуживания ФГБУ ГСАС «Минусинская»  за 2021 год</a:t>
            </a:r>
            <a:endParaRPr lang="ru-RU" sz="24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Урожайность зерновых по уровню естественного плодородия, ц/га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Ермаковский</c:v>
                </c:pt>
                <c:pt idx="1">
                  <c:v>Идринский</c:v>
                </c:pt>
                <c:pt idx="2">
                  <c:v>Каратузский</c:v>
                </c:pt>
                <c:pt idx="3">
                  <c:v>Краснотуранский</c:v>
                </c:pt>
                <c:pt idx="4">
                  <c:v>Курагинский</c:v>
                </c:pt>
                <c:pt idx="5">
                  <c:v>Минусинский</c:v>
                </c:pt>
                <c:pt idx="6">
                  <c:v>Шушенский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13</c:v>
                </c:pt>
                <c:pt idx="1">
                  <c:v>11</c:v>
                </c:pt>
                <c:pt idx="2">
                  <c:v>13</c:v>
                </c:pt>
                <c:pt idx="3">
                  <c:v>12</c:v>
                </c:pt>
                <c:pt idx="4">
                  <c:v>12</c:v>
                </c:pt>
                <c:pt idx="5">
                  <c:v>16</c:v>
                </c:pt>
                <c:pt idx="6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Фактическая урожайность зерновых культур, ц/га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Ермаковский</c:v>
                </c:pt>
                <c:pt idx="1">
                  <c:v>Идринский</c:v>
                </c:pt>
                <c:pt idx="2">
                  <c:v>Каратузский</c:v>
                </c:pt>
                <c:pt idx="3">
                  <c:v>Краснотуранский</c:v>
                </c:pt>
                <c:pt idx="4">
                  <c:v>Курагинский</c:v>
                </c:pt>
                <c:pt idx="5">
                  <c:v>Минусинский</c:v>
                </c:pt>
                <c:pt idx="6">
                  <c:v>Шушенский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26.1</c:v>
                </c:pt>
                <c:pt idx="1">
                  <c:v>20</c:v>
                </c:pt>
                <c:pt idx="2">
                  <c:v>27.2</c:v>
                </c:pt>
                <c:pt idx="3">
                  <c:v>27.2</c:v>
                </c:pt>
                <c:pt idx="4">
                  <c:v>23.9</c:v>
                </c:pt>
                <c:pt idx="5">
                  <c:v>24.1</c:v>
                </c:pt>
                <c:pt idx="6">
                  <c:v>24.7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Внесение минеральных удобрений, кг д.в./га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Ермаковский</c:v>
                </c:pt>
                <c:pt idx="1">
                  <c:v>Идринский</c:v>
                </c:pt>
                <c:pt idx="2">
                  <c:v>Каратузский</c:v>
                </c:pt>
                <c:pt idx="3">
                  <c:v>Краснотуранский</c:v>
                </c:pt>
                <c:pt idx="4">
                  <c:v>Курагинский</c:v>
                </c:pt>
                <c:pt idx="5">
                  <c:v>Минусинский</c:v>
                </c:pt>
                <c:pt idx="6">
                  <c:v>Шушенский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52.9</c:v>
                </c:pt>
                <c:pt idx="1">
                  <c:v>56.6</c:v>
                </c:pt>
                <c:pt idx="2">
                  <c:v>35.9</c:v>
                </c:pt>
                <c:pt idx="3">
                  <c:v>55.3</c:v>
                </c:pt>
                <c:pt idx="4">
                  <c:v>47.1</c:v>
                </c:pt>
                <c:pt idx="5">
                  <c:v>62.1</c:v>
                </c:pt>
                <c:pt idx="6">
                  <c:v>71.5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29453944"/>
        <c:axId val="329454336"/>
        <c:axId val="0"/>
      </c:bar3DChart>
      <c:catAx>
        <c:axId val="329453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29454336"/>
        <c:crosses val="autoZero"/>
        <c:auto val="1"/>
        <c:lblAlgn val="ctr"/>
        <c:lblOffset val="100"/>
        <c:noMultiLvlLbl val="0"/>
      </c:catAx>
      <c:valAx>
        <c:axId val="329454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29453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6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44" y="0"/>
            <a:ext cx="294634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7A9FA-FA62-4008-A086-088EDB1D37B1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76789"/>
            <a:ext cx="5437822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750"/>
            <a:ext cx="2946346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44" y="9429750"/>
            <a:ext cx="294634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F71DA-D046-4923-8BF0-7F77E4FC5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028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00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2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730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8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021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500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431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26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547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438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346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C0DC2-9676-4FAE-A452-9D57A6AA6F72}" type="datetimeFigureOut">
              <a:rPr lang="ru-RU" smtClean="0"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82B5C-A906-4420-9BAD-99B5EF4967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2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6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7696" y="4921816"/>
            <a:ext cx="11695813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glow rad="927100">
                    <a:schemeClr val="bg1"/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</a:t>
            </a:r>
            <a:r>
              <a:rPr kumimoji="0" lang="ru-RU" altLang="ru-RU" sz="3600" b="1" i="0" u="none" strike="noStrike" kern="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>
                  <a:glow rad="927100">
                    <a:schemeClr val="bg1"/>
                  </a:glo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ФГБУ ГЦАС «Красноярский» -                       к.э.н., Алхименко Елена Владимировна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>
                <a:glow rad="927100">
                  <a:schemeClr val="bg1"/>
                </a:glow>
              </a:effectLst>
              <a:uLnTx/>
              <a:uFillTx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7581" y="1133630"/>
            <a:ext cx="11376837" cy="1569660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4800" b="1" dirty="0" smtClean="0">
                <a:solidFill>
                  <a:srgbClr val="0033CC"/>
                </a:solidFill>
                <a:effectLst>
                  <a:glow rad="863600">
                    <a:schemeClr val="bg1"/>
                  </a:glow>
                  <a:outerShdw blurRad="50800" dist="50800" dir="5400000" sx="52000" sy="52000" algn="ctr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применения минеральных удобрений</a:t>
            </a:r>
            <a:endParaRPr lang="ru-RU" sz="4800" b="1" dirty="0">
              <a:solidFill>
                <a:srgbClr val="0033CC"/>
              </a:solidFill>
              <a:effectLst>
                <a:glow rad="863600">
                  <a:schemeClr val="bg1"/>
                </a:glow>
                <a:outerShdw blurRad="50800" dist="50800" dir="5400000" sx="52000" sy="52000" algn="ctr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65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822" y="1"/>
            <a:ext cx="4563372" cy="300736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0723674" y="2452700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54450" y="3001123"/>
            <a:ext cx="4075447" cy="14385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 с недостатком фосфора обычно меньше нормальных и имеют пурпурный оттенок на тёмно-зелёных листьях, особенно в середине листовой пластины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15846"/>
            <a:ext cx="4775200" cy="31421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258239"/>
            <a:ext cx="1591194" cy="72200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3780829" y="3737604"/>
            <a:ext cx="4505452" cy="18605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растения мелкие и тонкие с тёмно-зелеными листьями. Листья, жилки и стебли имеют пурпурный оттенок, который может распространяться по всей поверхности листовой пластины. Сначала страдают старые листья молодых растений.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775200" cy="3148561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0" y="2608475"/>
            <a:ext cx="1011755" cy="540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12229" y="2548197"/>
            <a:ext cx="5537200" cy="11550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Старые листья характеризуются изменением цвета на красноватый/пурпурный вдоль края листа. Вся листовая пластина. Включая прожилки, характеризуется красноватым оттенком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2127" y="4338320"/>
            <a:ext cx="1909327" cy="2519680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8596518" y="4626940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30581" y="5433336"/>
            <a:ext cx="4761593" cy="145702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Стебли вытягиваются по вертикали и утончаются, листья тусклые, приобретают тёмно-зелёный цвет. Нижние листья приобретают тёмный, грязноватый оттенок и свисают. Основание стеблей темнеет.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9239" y="-5103"/>
            <a:ext cx="2484007" cy="2558404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736273" y="-5103"/>
            <a:ext cx="2851874" cy="7185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фосфора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19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02"/>
            <a:ext cx="4914900" cy="3276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772" y="3794755"/>
            <a:ext cx="4537710" cy="3017094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10540289" y="6257188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-25161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64144" y="269449"/>
            <a:ext cx="2029456" cy="13079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калия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9282"/>
            <a:ext cx="4409439" cy="323871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264" y="6257188"/>
            <a:ext cx="1591194" cy="722002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4289914" y="3897679"/>
            <a:ext cx="3599216" cy="22383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Жёлтые/бронзовые полосы и пятна появляются в краевой зоне между жилками. Ожог листьев, начиная с кончиков и краёв распространяется по листовой пластине при прогрессировании недостатка.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253335" y="6095358"/>
            <a:ext cx="2980873" cy="7231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 замедляет рост и не поднимается над землёй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73965" y="0"/>
            <a:ext cx="2818035" cy="3424996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9234209" y="2832446"/>
            <a:ext cx="1454112" cy="62410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64144" y="1585417"/>
            <a:ext cx="2328409" cy="21578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роста и урожайности, более молодые листья остаются мелкими, приобретают зелёно-голубую окраску. Особые признаки на средних/старых листьях</a:t>
            </a:r>
            <a:endParaRPr lang="ru-RU" sz="16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0" y="2460837"/>
            <a:ext cx="3465005" cy="11206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голубовато-зелёные с хлорозными кончиками и краями. Рост снижается за счёт уменьшения междоузлий по мере увеличения недостатка.</a:t>
            </a:r>
            <a:endParaRPr lang="ru-RU" sz="16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6337" y="324708"/>
            <a:ext cx="2124077" cy="233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79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69" y="0"/>
            <a:ext cx="2992028" cy="30200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82" y="3228406"/>
            <a:ext cx="4267200" cy="348491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3565" y="2479977"/>
            <a:ext cx="1011755" cy="540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804" y="6223440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966" y="79343"/>
            <a:ext cx="3942533" cy="3715173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8033000" y="3308627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www.live-long.ru/wp-content/uploads/2016/08/sulfu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901" y="0"/>
            <a:ext cx="2024109" cy="202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407809" y="296215"/>
            <a:ext cx="2710174" cy="95527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серы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12556" y="4798563"/>
            <a:ext cx="40714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 </a:t>
            </a:r>
            <a:r>
              <a:rPr lang="ru-RU" sz="2000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серном голодании </a:t>
            </a:r>
            <a:r>
              <a:rPr lang="ru-RU" sz="2000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проявление на </a:t>
            </a:r>
            <a:r>
              <a:rPr lang="ru-RU" sz="2000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молодых листьях (листья мелкие, стебли жесткие, рост растений ослабленный, окраска листьев равномерно бледно-зеленая). </a:t>
            </a:r>
            <a:endParaRPr lang="ru-RU" sz="2000" dirty="0">
              <a:solidFill>
                <a:srgbClr val="0033CC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33903" y="2186769"/>
            <a:ext cx="5169063" cy="8789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Недостаток/избыток проявляется на молодых листьях и точках роста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89931" y="3399037"/>
            <a:ext cx="3543070" cy="13295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Сходство с признаками недостатка азота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9999" y="4422164"/>
            <a:ext cx="3268641" cy="2291152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10417447" y="3863288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69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Цин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471" y="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72471" cy="40334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803" y="1062839"/>
            <a:ext cx="4234980" cy="289375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377471" y="1"/>
            <a:ext cx="3061679" cy="502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цинка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10436" y="1975950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0829" y="2575220"/>
            <a:ext cx="3238689" cy="15731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Желтые и бурые некротические пятна постепенно увеличиваются в размерах в направлении верхушки и основания листа</a:t>
            </a:r>
          </a:p>
          <a:p>
            <a:pPr algn="ctr"/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817" y="30357"/>
            <a:ext cx="3419183" cy="24689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0464" y="1970398"/>
            <a:ext cx="1591194" cy="646232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9079916" y="2499316"/>
            <a:ext cx="3045409" cy="12365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Симптоматика - широкая белая полоска на обе стороны от середины до кончика листа. Путают с дефицитом серы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317" y="4223038"/>
            <a:ext cx="3800683" cy="2550681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38723" y="4278537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223744" y="5913407"/>
            <a:ext cx="2438400" cy="9550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– папоротникообразные листья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036453"/>
            <a:ext cx="4254128" cy="2806322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3898113" y="4053539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78995" y="4605879"/>
            <a:ext cx="3528535" cy="108253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Острый недостаток – рост органичен, растения карликовые с редкими цветками, листья мелкие и тёмно-зелёные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25135" y="5942381"/>
            <a:ext cx="2493375" cy="78192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чувствителен в большинстве случаев к недостатку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11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737"/>
            <a:ext cx="2570479" cy="2425023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-49212" y="1920031"/>
            <a:ext cx="1573212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-7667" y="2393581"/>
            <a:ext cx="3501852" cy="7757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Колоски очень короткие с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чень малым количеством зёрен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114" y="1126710"/>
            <a:ext cx="4034384" cy="2553485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7535774" y="3103908"/>
            <a:ext cx="1011755" cy="540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82947" y="3737"/>
            <a:ext cx="4007469" cy="369712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Симптомы проявляются на молодых листьях, которые замедляют рост, становятся деформированными, морщинистыми и хрупкими. Появляются </a:t>
            </a:r>
            <a:r>
              <a:rPr lang="ru-RU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хлорозные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пятна, а края листьев и листовые пластинки начинают обесцвечиваться и приобретают фиолетовый оттенок. Края листьев закручиваются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вниз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Укороченные междоузлия. 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Уменьшается число цветков. Опадают завязи.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895959"/>
            <a:ext cx="2722879" cy="2964981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2066" y="3341298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29339" y="3857634"/>
            <a:ext cx="2855567" cy="299389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листья растений с недостатком бора утолщаются, выгибаются вверх и могут характеризоваться светло-коричневыми зонами между жилками. Точки роста и верхушки побегов отмирают.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8098" y="4126699"/>
            <a:ext cx="4087105" cy="27313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9693" y="-3692"/>
            <a:ext cx="1821665" cy="203411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113160" y="480445"/>
            <a:ext cx="2939146" cy="59822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бора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1962" y="3857634"/>
            <a:ext cx="1591194" cy="722002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9322116" y="4579636"/>
            <a:ext cx="2941004" cy="22783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листьях с коричневыми выпуклыми восковыми полосками при развитии недостатка могут появиться жёлтые или белые пятна. При сокращении междоузлий рост замедляется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20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biohimik.net/wp-content/uploads/2020/02/c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0" y="0"/>
            <a:ext cx="23241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241800" cy="30958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9476"/>
            <a:ext cx="2785803" cy="343852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584950" y="59267"/>
            <a:ext cx="2152650" cy="70273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меди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Александр\Desktop\corn1-343x250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600" y="4422986"/>
            <a:ext cx="3267710" cy="237744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7823528" y="4422986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Кукуруза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2864815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91404" y="3142145"/>
            <a:ext cx="2511577" cy="82126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Отмирание верхушек. Симптоматика листовых болезней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68129" y="8467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82953" y="3756510"/>
            <a:ext cx="3044875" cy="62197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 практически не чувствителен 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715419" y="6112177"/>
            <a:ext cx="1807622" cy="6771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Некротические пятна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6880" y="621971"/>
            <a:ext cx="4135120" cy="3152182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5694384" y="2528603"/>
            <a:ext cx="3469935" cy="130439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Постоянное увядание, молодые листья скручиваются вовнутрь, признаки в поле видны редко, обычно не чувствителен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8765" y="4549676"/>
            <a:ext cx="45705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недостаток меди в почве помогут следующие признаки: общая вялость листьев и стеблей, особенно верхних, задержка и остановка роста новых побегов, отмирание верхушечной почки, белые пятна на кончике листа или по всей листовой пластине. У злаковых иногда наблюдается скручивание листа в 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спираль</a:t>
            </a:r>
            <a:endParaRPr lang="ru-RU" b="0" i="0" dirty="0">
              <a:solidFill>
                <a:srgbClr val="0033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40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620" y="2731375"/>
            <a:ext cx="4140200" cy="36214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148" y="1838309"/>
            <a:ext cx="4087851" cy="5019691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7978308" y="-14560"/>
            <a:ext cx="3474943" cy="5990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железа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92036" y="6303339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712" y="5630825"/>
            <a:ext cx="1591194" cy="7220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03650"/>
            <a:ext cx="3838108" cy="245435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2236544" y="6303339"/>
            <a:ext cx="1796976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8259"/>
            <a:ext cx="4151552" cy="2716257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3135032" y="2234430"/>
            <a:ext cx="1011755" cy="540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-13988" y="3243769"/>
            <a:ext cx="3633564" cy="11895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Бледно-зелёный и жёлтый цвет молодых листьев, жилки тёмно-зелёные. Самые молодые листья могут быть белыми.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6787" y="-14560"/>
            <a:ext cx="2654697" cy="2644997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110163" y="470138"/>
            <a:ext cx="4970036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Межжилковый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хлороз с явными желто-зелеными полосами на молодых листьях. При продолжительном недостатке лист полностью желтеет, а хлороз распространяется также и на старые листья.</a:t>
            </a:r>
          </a:p>
        </p:txBody>
      </p:sp>
    </p:spTree>
    <p:extLst>
      <p:ext uri="{BB962C8B-B14F-4D97-AF65-F5344CB8AC3E}">
        <p14:creationId xmlns:p14="http://schemas.microsoft.com/office/powerpoint/2010/main" val="295628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206" y="0"/>
            <a:ext cx="1857693" cy="18950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311" y="3836041"/>
            <a:ext cx="4074690" cy="302195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550583" y="735716"/>
            <a:ext cx="2121612" cy="75766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молибдена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50807" y="4241546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58942" y="6258560"/>
            <a:ext cx="3613253" cy="5994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листья становятся однородно жёлто-зелёными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677"/>
            <a:ext cx="4633566" cy="286540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1803416"/>
            <a:ext cx="1011755" cy="540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18520" y="2410302"/>
            <a:ext cx="6776720" cy="15564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цвета листьев на бледный серо-зелёный. Листовые пластины вытянуты, в серьёзных случаях до центральной жилки. Чувствителен к недостатку. Перфорация в межжилковых зонах.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5017" y="0"/>
            <a:ext cx="3796983" cy="306832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10784634" y="2093779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470676" y="3191203"/>
            <a:ext cx="3880482" cy="6448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Замедленный рост, хлороз и пожелтение ткани листа.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932129"/>
            <a:ext cx="4455215" cy="292587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197279"/>
            <a:ext cx="1591194" cy="722002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4113513" y="3886723"/>
            <a:ext cx="3613253" cy="21864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истья бледно-зелёные с промежуточным и краевым хлорозом. При усилении дефицита хлороз переходит в некроз. Метёлка маленькая. Прорастание семян в початках при созревании.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91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359" y="3337534"/>
            <a:ext cx="5061373" cy="352046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007203" y="7937"/>
            <a:ext cx="3715474" cy="13079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кальция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323967" y="6225870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4" descr="https://medbukinist.ru/wp-content/uploads/kalcij-himicheskij-element-tablicy-mendeleev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0" y="0"/>
            <a:ext cx="2641108" cy="29345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782" y="7937"/>
            <a:ext cx="3619932" cy="2874963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765925" y="1570313"/>
            <a:ext cx="5162161" cy="847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молодых листьях изменение цвета на бледно-зелёный и серо-коричневый, начиная с кончика и краёв листа. Листовая пластинка сморщивается и разрывается, на краях разрыва образуется бахрома. Молодые листья на верхушке стебля деформируются, скручиваются и сгибаются.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782" y="3180080"/>
            <a:ext cx="2026130" cy="367792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1394996" y="6303339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1126" y="3320644"/>
            <a:ext cx="2476011" cy="353735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5584" y="3839838"/>
            <a:ext cx="1591194" cy="722002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2394478"/>
            <a:ext cx="1011755" cy="540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06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249351" y="175342"/>
            <a:ext cx="10161639" cy="94620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B00"/>
              </a:gs>
              <a:gs pos="100000">
                <a:srgbClr val="008000">
                  <a:alpha val="71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pattFill prst="ltUpDiag">
                  <a:fgClr>
                    <a:srgbClr val="66FF66"/>
                  </a:fgClr>
                  <a:bgClr>
                    <a:srgbClr val="00CC00"/>
                  </a:bgClr>
                </a:patt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Пример результативности применения минеральных удобрений </a:t>
            </a:r>
            <a:endParaRPr lang="ru-RU" altLang="ru-RU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8183" y="3222055"/>
            <a:ext cx="1127989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С учётом потенциала плодородия,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Arial" pitchFamily="34" charset="0"/>
              </a:rPr>
              <a:t>используя системный подход</a:t>
            </a: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, внесено: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35 кг в </a:t>
            </a:r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физическом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весе (</a:t>
            </a:r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11,9 кг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д.в.)</a:t>
            </a:r>
            <a:r>
              <a:rPr lang="ru-RU" altLang="ru-RU" sz="2400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 аммиачной селитры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70 кг аммофоса (35 кг д.в.)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Получено: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55,6 ц/га продовольственной пшеницы 3 класса </a:t>
            </a: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                    (сорт «Новосибирская-31»)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при стоимости минеральных удобрений на 1 га 3316,0 рублей </a:t>
            </a:r>
            <a:endParaRPr lang="en-US" altLang="ru-RU" sz="2400" b="1" dirty="0">
              <a:solidFill>
                <a:srgbClr val="0033CC"/>
              </a:solidFill>
              <a:latin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Себестоимость в 2021 году  составила 6741,1 руб./тн,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Себестоимость в 2020 году    -  7 738,10 руб./тн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04661" y="1283063"/>
            <a:ext cx="965101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Потенциал плодородия: </a:t>
            </a:r>
            <a:r>
              <a:rPr lang="ru-RU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тёмно-серые лесные почвы,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Arial" pitchFamily="34" charset="0"/>
              </a:rPr>
              <a:t>оценка плодородия по гумусу </a:t>
            </a:r>
            <a:r>
              <a:rPr lang="ru-RU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– высокое (9,8%),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оценка </a:t>
            </a:r>
            <a:r>
              <a:rPr lang="ru-RU" altLang="ru-RU" sz="2400" b="1" dirty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плодородия по </a:t>
            </a: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фосфору </a:t>
            </a:r>
            <a:r>
              <a:rPr lang="ru-RU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– среднее (145,1 мг/кг),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Arial" pitchFamily="34" charset="0"/>
              </a:rPr>
              <a:t>оценка плодородия по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Arial" pitchFamily="34" charset="0"/>
              </a:rPr>
              <a:t>калию </a:t>
            </a:r>
            <a:r>
              <a:rPr lang="ru-RU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– высокое (168,5 мг/кг)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оценка </a:t>
            </a:r>
            <a:r>
              <a:rPr lang="ru-RU" altLang="ru-RU" sz="2400" b="1" dirty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плодородия по </a:t>
            </a:r>
            <a:r>
              <a:rPr lang="en-US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pH </a:t>
            </a:r>
            <a:r>
              <a:rPr lang="ru-RU" altLang="ru-RU" sz="2400" b="1" dirty="0" smtClean="0">
                <a:solidFill>
                  <a:srgbClr val="0033CC"/>
                </a:solidFill>
                <a:latin typeface="Times New Roman" pitchFamily="18" charset="0"/>
                <a:cs typeface="Arial" pitchFamily="34" charset="0"/>
              </a:rPr>
              <a:t>солевое </a:t>
            </a:r>
            <a:r>
              <a:rPr lang="ru-RU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-  высокое (6,0 единиц </a:t>
            </a:r>
            <a:r>
              <a:rPr lang="en-US" altLang="ru-RU" sz="2400" b="1" dirty="0" smtClean="0">
                <a:solidFill>
                  <a:srgbClr val="336600"/>
                </a:solidFill>
                <a:latin typeface="Times New Roman" pitchFamily="18" charset="0"/>
                <a:cs typeface="Arial" pitchFamily="34" charset="0"/>
              </a:rPr>
              <a:t>pH)</a:t>
            </a:r>
            <a:endParaRPr lang="ru-RU" altLang="ru-RU" sz="2400" b="1" dirty="0">
              <a:solidFill>
                <a:srgbClr val="336600"/>
              </a:solidFill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13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82883" y="365761"/>
            <a:ext cx="11539646" cy="139172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B00"/>
              </a:gs>
              <a:gs pos="100000">
                <a:srgbClr val="008000">
                  <a:alpha val="71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pattFill prst="ltUpDiag">
                  <a:fgClr>
                    <a:srgbClr val="66FF66"/>
                  </a:fgClr>
                  <a:bgClr>
                    <a:srgbClr val="00CC00"/>
                  </a:bgClr>
                </a:patt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выноса элементов питания сельскохозяйственными культурами на 1 тн урожая с соответствующим объёмом побочной продукции, кг  </a:t>
            </a:r>
            <a:endParaRPr lang="ru-RU" alt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844028"/>
              </p:ext>
            </p:extLst>
          </p:nvPr>
        </p:nvGraphicFramePr>
        <p:xfrm>
          <a:off x="182882" y="1910083"/>
          <a:ext cx="11539647" cy="441947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64365"/>
                <a:gridCol w="1145884"/>
                <a:gridCol w="1418483"/>
                <a:gridCol w="1282183"/>
                <a:gridCol w="1282183"/>
                <a:gridCol w="1282183"/>
                <a:gridCol w="1282183"/>
                <a:gridCol w="1282183"/>
              </a:tblGrid>
              <a:tr h="67856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2400" b="1" baseline="-25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2400" b="1" baseline="-25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400" b="1" kern="1200" baseline="-25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ru-RU" sz="24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400" b="1" kern="1200" baseline="-25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Zn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8426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Яровая</a:t>
                      </a:r>
                      <a:r>
                        <a:rPr lang="ru-RU" sz="2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пшеница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52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Ячмень яровой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52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Овес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1435" marR="91435" marT="45711" marB="45711"/>
                </a:tc>
              </a:tr>
              <a:tr h="4652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Рапс яровой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1435" marR="91435" marT="45711" marB="45711"/>
                </a:tc>
              </a:tr>
              <a:tr h="4652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Картофель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1435" marR="91435" marT="45711" marB="45711"/>
                </a:tc>
              </a:tr>
              <a:tr h="4652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Морковь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1435" marR="91435" marT="45711" marB="45711"/>
                </a:tc>
              </a:tr>
              <a:tr h="4652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Капуста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1435" marR="91435" marT="45711" marB="45711"/>
                </a:tc>
              </a:tr>
              <a:tr h="4652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Свёкла столовая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1435" marR="91435" marT="45711" marB="4571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855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931920" y="0"/>
            <a:ext cx="4612640" cy="7619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 к полевому опыту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5269" cy="68580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785004" y="129387"/>
            <a:ext cx="10412083" cy="74188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>
                  <a:gamma/>
                  <a:shade val="46275"/>
                  <a:invGamma/>
                </a:srgbClr>
              </a:gs>
              <a:gs pos="100000">
                <a:srgbClr val="008000">
                  <a:alpha val="7200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объекты исследований по внебюджетной деятельности                                          ФГБУ ГЦАС «Красноярский»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2" descr="https://static.wixstatic.com/media/4b9fc8_475b31011cca4d94a63c330e4ef4afbd.png/v1/fill/w_236,h_236,al_c,q_85,usm_0.66_1.00_0.01/4b9fc8_475b31011cca4d94a63c330e4ef4afbd.webp"/>
          <p:cNvSpPr>
            <a:spLocks noChangeAspect="1" noChangeArrowheads="1"/>
          </p:cNvSpPr>
          <p:nvPr/>
        </p:nvSpPr>
        <p:spPr bwMode="auto">
          <a:xfrm>
            <a:off x="1026431" y="2105251"/>
            <a:ext cx="3908425" cy="390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11" y="1260940"/>
            <a:ext cx="10806189" cy="454161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47611" y="4130465"/>
            <a:ext cx="2221966" cy="1607299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</a:pPr>
            <a:endParaRPr lang="ru-RU" dirty="0" smtClean="0">
              <a:solidFill>
                <a:srgbClr val="605E5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660020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Красноярск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ул. Спандаряна,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3А                 E-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agrohim_24_1@mail.ru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Телефон: +7 (391)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201-91-10            +7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(391) 218-01-09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01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82883" y="365761"/>
            <a:ext cx="11539646" cy="139172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B00"/>
              </a:gs>
              <a:gs pos="100000">
                <a:srgbClr val="008000">
                  <a:alpha val="71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pattFill prst="ltUpDiag">
                  <a:fgClr>
                    <a:srgbClr val="66FF66"/>
                  </a:fgClr>
                  <a:bgClr>
                    <a:srgbClr val="00CC00"/>
                  </a:bgClr>
                </a:patt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Вынос микроэлементов основными сельскохозяйственными культурами г/</a:t>
            </a:r>
            <a:r>
              <a:rPr lang="ru-RU" altLang="ru-RU" dirty="0" err="1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endParaRPr lang="ru-RU" alt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813443"/>
              </p:ext>
            </p:extLst>
          </p:nvPr>
        </p:nvGraphicFramePr>
        <p:xfrm>
          <a:off x="182882" y="1910083"/>
          <a:ext cx="11539646" cy="447039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23761"/>
                <a:gridCol w="1306480"/>
                <a:gridCol w="1461881"/>
                <a:gridCol w="1461881"/>
                <a:gridCol w="1461881"/>
                <a:gridCol w="1461881"/>
                <a:gridCol w="1461881"/>
              </a:tblGrid>
              <a:tr h="73966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Fe</a:t>
                      </a:r>
                      <a:endParaRPr lang="ru-RU" sz="24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Mn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8295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Яровая</a:t>
                      </a:r>
                      <a:r>
                        <a:rPr lang="ru-RU" sz="24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пшеница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396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Ячмень яровой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396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Овес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24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396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Рапс яровой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16,0</a:t>
                      </a:r>
                      <a:endParaRPr lang="ru-RU" sz="24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396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Картофель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396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Морковь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19,3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24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</a:tr>
              <a:tr h="46396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Капуста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9,8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1435" marR="91435" marT="45711" marB="45711"/>
                </a:tc>
              </a:tr>
              <a:tr h="46396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Свёкла столовая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17,9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113,0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24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5" marR="91435"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L="91435" marR="91435" marT="45711" marB="4571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77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600434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1060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967" y="1"/>
            <a:ext cx="10710113" cy="12852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Урожайность зерновых культур и потенциал плодородия зоны обслуживания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ГСАС </a:t>
            </a:r>
            <a:r>
              <a:rPr lang="ru-RU" sz="320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Минусинская</a:t>
            </a:r>
            <a:r>
              <a:rPr lang="ru-RU" sz="320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2021 год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815926"/>
              </p:ext>
            </p:extLst>
          </p:nvPr>
        </p:nvGraphicFramePr>
        <p:xfrm>
          <a:off x="-1" y="1776307"/>
          <a:ext cx="12192000" cy="4551073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838960"/>
                <a:gridCol w="1656080"/>
                <a:gridCol w="1652694"/>
                <a:gridCol w="1354667"/>
                <a:gridCol w="1380067"/>
                <a:gridCol w="1430208"/>
                <a:gridCol w="1394947"/>
                <a:gridCol w="1484377"/>
              </a:tblGrid>
              <a:tr h="1450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kern="15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kern="15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527175" algn="l"/>
                        </a:tabLst>
                      </a:pPr>
                      <a:r>
                        <a:rPr lang="ru-RU" sz="20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Урожайность </a:t>
                      </a: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зерновых по уровню естественного плодородия, </a:t>
                      </a:r>
                      <a:r>
                        <a:rPr lang="ru-RU" sz="2000" kern="1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ц/га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2000" kern="15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у</a:t>
                      </a: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рожайность зерновых культур,</a:t>
                      </a:r>
                      <a:r>
                        <a:rPr lang="ru-RU" sz="2000" kern="15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ц/га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Внесение мине-</a:t>
                      </a:r>
                      <a:r>
                        <a:rPr lang="ru-RU" sz="2000" kern="15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ральных</a:t>
                      </a:r>
                      <a:r>
                        <a:rPr lang="ru-RU" sz="2000" kern="1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удобрений, кг д.в./га</a:t>
                      </a:r>
                      <a:endParaRPr lang="ru-RU" sz="2000" kern="15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Оценка плодородия по гумусу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Оценка плодородия по фосфору</a:t>
                      </a:r>
                      <a:endParaRPr lang="ru-RU" sz="2000" kern="15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Оценка плодородия по калию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Оценка плодородия по </a:t>
                      </a:r>
                      <a:r>
                        <a:rPr lang="en-US" sz="2000" kern="1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pH</a:t>
                      </a:r>
                      <a:r>
                        <a:rPr lang="ru-RU" sz="2000" kern="15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солевое</a:t>
                      </a:r>
                      <a:endParaRPr lang="ru-RU" sz="2000" kern="15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 anchor="ctr"/>
                </a:tc>
              </a:tr>
              <a:tr h="2647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Ермаковский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26,1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52,9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</a:tr>
              <a:tr h="375313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Идринский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20,0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56,6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</a:p>
                  </a:txBody>
                  <a:tcPr marL="17780" marR="17780" marT="17780" marB="17780"/>
                </a:tc>
              </a:tr>
              <a:tr h="2647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Каратузский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27,2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35,9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</a:tr>
              <a:tr h="264731">
                <a:tc>
                  <a:txBody>
                    <a:bodyPr/>
                    <a:lstStyle/>
                    <a:p>
                      <a:pPr marL="88900" indent="4763">
                        <a:spcAft>
                          <a:spcPts val="0"/>
                        </a:spcAft>
                        <a:tabLst>
                          <a:tab pos="0" algn="l"/>
                          <a:tab pos="1346200" algn="l"/>
                        </a:tabLs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Краснотуран-ский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27,2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55,3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</a:tr>
              <a:tr h="2647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Курагинский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23,9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47,1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</a:tr>
              <a:tr h="2647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Минусинский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ru-RU" sz="20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24,1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62,1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низкое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</a:p>
                  </a:txBody>
                  <a:tcPr marL="17780" marR="17780" marT="17780" marB="17780"/>
                </a:tc>
              </a:tr>
              <a:tr h="269240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Шушенский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 kern="1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24,7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71,5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низкое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среднее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высокое</a:t>
                      </a:r>
                      <a:endParaRPr lang="ru-RU" sz="20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17780" marB="1778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04"/>
            <a:ext cx="1359967" cy="134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1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742987"/>
              </p:ext>
            </p:extLst>
          </p:nvPr>
        </p:nvGraphicFramePr>
        <p:xfrm>
          <a:off x="-1" y="0"/>
          <a:ext cx="1211148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518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77200" y="6356352"/>
            <a:ext cx="2133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09154B-FBD2-4F60-ADCA-FD57D83262D8}" type="slidenum">
              <a:rPr 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31629" y="277403"/>
            <a:ext cx="11196082" cy="13184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3B00"/>
              </a:gs>
              <a:gs pos="100000">
                <a:srgbClr val="008000">
                  <a:alpha val="71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pattFill prst="ltUpDiag">
                  <a:fgClr>
                    <a:srgbClr val="66FF66"/>
                  </a:fgClr>
                  <a:bgClr>
                    <a:srgbClr val="00CC00"/>
                  </a:bgClr>
                </a:patt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Информация о проведении почвенной диагностики  на содержание нитратного азота под урожай 2022 года (осень 2021)</a:t>
            </a:r>
            <a:endParaRPr lang="ru-RU" alt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699271"/>
              </p:ext>
            </p:extLst>
          </p:nvPr>
        </p:nvGraphicFramePr>
        <p:xfrm>
          <a:off x="531629" y="1897980"/>
          <a:ext cx="11196082" cy="3868894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2292851"/>
                <a:gridCol w="1483360"/>
                <a:gridCol w="924560"/>
                <a:gridCol w="980278"/>
                <a:gridCol w="1072343"/>
                <a:gridCol w="683556"/>
                <a:gridCol w="953759"/>
                <a:gridCol w="985100"/>
                <a:gridCol w="985100"/>
                <a:gridCol w="835175"/>
              </a:tblGrid>
              <a:tr h="548419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обслуживания ФГБУ ГСАС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«Минусинская»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Обследовано, га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N-NO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Потребность в удобрениях, т.д.в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9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менее 12 мг/кг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12 мг/кг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Фосфор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2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96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Ермаковский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38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Идринский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13529,0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9933,0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3596,0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321,0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38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Каратузский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9606,0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8433,0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12,2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635,0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232,0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5677">
                <a:tc>
                  <a:txBody>
                    <a:bodyPr/>
                    <a:lstStyle/>
                    <a:p>
                      <a:pPr marL="88900" indent="4763">
                        <a:spcAft>
                          <a:spcPts val="0"/>
                        </a:spcAft>
                        <a:tabLst>
                          <a:tab pos="0" algn="l"/>
                          <a:tab pos="1346200" algn="l"/>
                        </a:tabLst>
                      </a:pP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Краснотуранский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30495,0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23445,0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76,9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7050,0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23,1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2041,0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1292,0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738,0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4332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Курагинский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24567,0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20540,0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4027,0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1966,0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1084,0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734,0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148,0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38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Минусинский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14734,0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11663,0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79,2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3071,0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542,0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186,0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33831">
                <a:tc>
                  <a:txBody>
                    <a:bodyPr/>
                    <a:lstStyle/>
                    <a:p>
                      <a:pPr marL="153035" indent="-90170">
                        <a:spcAft>
                          <a:spcPts val="0"/>
                        </a:spcAft>
                      </a:pPr>
                      <a:r>
                        <a:rPr lang="ru-RU" sz="2000" kern="15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Шушенский</a:t>
                      </a:r>
                      <a:endParaRPr lang="ru-RU" sz="2000" kern="15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21986,0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19463,0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2523,0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1161,0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473,0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91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www.netclipart.com/pp/m/44-442359_graphic-black-and-white-barrel-clipart-toxic-cro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191" y="0"/>
            <a:ext cx="55638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3518704" y="3102015"/>
            <a:ext cx="5173883" cy="34724"/>
          </a:xfrm>
          <a:prstGeom prst="straightConnector1">
            <a:avLst/>
          </a:prstGeom>
          <a:ln w="57150">
            <a:solidFill>
              <a:srgbClr val="66CC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Скругленный прямоугольник 4"/>
          <p:cNvSpPr/>
          <p:nvPr/>
        </p:nvSpPr>
        <p:spPr>
          <a:xfrm>
            <a:off x="4213185" y="2650602"/>
            <a:ext cx="3460830" cy="4861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Minimum</a:t>
            </a:r>
            <a:endParaRPr lang="ru-RU" sz="36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067555" y="98384"/>
            <a:ext cx="3460830" cy="4861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Бочка Либиха</a:t>
            </a:r>
            <a:endParaRPr lang="ru-RU" sz="36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8541" y="3275635"/>
            <a:ext cx="3715474" cy="130793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воды в бочке зависит от высоты наименьшей доски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91" y="0"/>
            <a:ext cx="3499413" cy="6858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Продуктивность культурных растений зависит от того питательного вещества (минерального элемента), который в почве представлен слабо</a:t>
            </a:r>
            <a:endParaRPr lang="ru-RU" sz="32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4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9086" y="0"/>
            <a:ext cx="1970264" cy="21729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8192" y="0"/>
            <a:ext cx="3793808" cy="25488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8738" y="1953283"/>
            <a:ext cx="1591194" cy="72200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6243320" y="103450"/>
            <a:ext cx="2939146" cy="59822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азота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007128" y="2558095"/>
            <a:ext cx="4071048" cy="120010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Замедленный рост. Листья становятся однородными бледно-зелёными. Старые нижние листья желтеют, начиная с кончика листа </a:t>
            </a:r>
            <a:r>
              <a:rPr lang="en-US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-образно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585" y="35002"/>
            <a:ext cx="4121711" cy="252159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-39585" y="2135199"/>
            <a:ext cx="1011755" cy="5400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Рапс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609981" y="2321809"/>
            <a:ext cx="5759336" cy="10632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нижение роста, мелкие листья с   бледно-зелёной или желтоватой окраской. Иногда происходит окрашивание в пурпурный цвет, в основном на зрелых листьях. Преждевременное старение более старых листьев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2893" y="3800479"/>
            <a:ext cx="4479107" cy="2955921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7716314" y="6201739"/>
            <a:ext cx="1591404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Пшеница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832032" y="4313239"/>
            <a:ext cx="3032966" cy="1930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становятся видны на старых листьях, желтеют и вянут. Пониженная активность роста, мелкие листья, бледно-зелёный или желтоватый цвет.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16" y="4338777"/>
            <a:ext cx="3802584" cy="2486970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58216" y="6303339"/>
            <a:ext cx="1741193" cy="55466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  <a:endParaRPr lang="ru-RU" sz="24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5030" y="3679810"/>
            <a:ext cx="3950176" cy="110903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Замедляется рост, листья принимают однородную хлоротическую бледно-зелёную /жёлтую окраску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75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4599</TotalTime>
  <Words>1343</Words>
  <Application>Microsoft Office PowerPoint</Application>
  <PresentationFormat>Широкоэкранный</PresentationFormat>
  <Paragraphs>388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SimSun</vt:lpstr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Урожайность зерновых культур и потенциал плодородия зоны обслуживания ФГБУ ГСАС «Минусинская» за 2021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Zam</dc:creator>
  <cp:lastModifiedBy>Zam</cp:lastModifiedBy>
  <cp:revision>317</cp:revision>
  <cp:lastPrinted>2022-04-05T02:48:53Z</cp:lastPrinted>
  <dcterms:created xsi:type="dcterms:W3CDTF">2019-02-04T09:18:53Z</dcterms:created>
  <dcterms:modified xsi:type="dcterms:W3CDTF">2022-04-05T04:21:08Z</dcterms:modified>
</cp:coreProperties>
</file>