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16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1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olors10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7" r:id="rId1"/>
    <p:sldMasterId id="2147484034" r:id="rId2"/>
  </p:sldMasterIdLst>
  <p:notesMasterIdLst>
    <p:notesMasterId r:id="rId24"/>
  </p:notesMasterIdLst>
  <p:handoutMasterIdLst>
    <p:handoutMasterId r:id="rId25"/>
  </p:handoutMasterIdLst>
  <p:sldIdLst>
    <p:sldId id="256" r:id="rId3"/>
    <p:sldId id="489" r:id="rId4"/>
    <p:sldId id="516" r:id="rId5"/>
    <p:sldId id="494" r:id="rId6"/>
    <p:sldId id="286" r:id="rId7"/>
    <p:sldId id="331" r:id="rId8"/>
    <p:sldId id="519" r:id="rId9"/>
    <p:sldId id="496" r:id="rId10"/>
    <p:sldId id="345" r:id="rId11"/>
    <p:sldId id="521" r:id="rId12"/>
    <p:sldId id="520" r:id="rId13"/>
    <p:sldId id="500" r:id="rId14"/>
    <p:sldId id="513" r:id="rId15"/>
    <p:sldId id="506" r:id="rId16"/>
    <p:sldId id="505" r:id="rId17"/>
    <p:sldId id="514" r:id="rId18"/>
    <p:sldId id="511" r:id="rId19"/>
    <p:sldId id="497" r:id="rId20"/>
    <p:sldId id="364" r:id="rId21"/>
    <p:sldId id="522" r:id="rId22"/>
    <p:sldId id="515" r:id="rId2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Сергей Ю. Шекк" initials="СЮШ" lastIdx="5" clrIdx="1">
    <p:extLst>
      <p:ext uri="{19B8F6BF-5375-455C-9EA6-DF929625EA0E}">
        <p15:presenceInfo xmlns="" xmlns:p15="http://schemas.microsoft.com/office/powerpoint/2012/main" userId="S-1-5-21-788387558-111118441-2909208935-2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86EF75"/>
    <a:srgbClr val="FFB7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5571" autoAdjust="0"/>
  </p:normalViewPr>
  <p:slideViewPr>
    <p:cSldViewPr>
      <p:cViewPr>
        <p:scale>
          <a:sx n="100" d="100"/>
          <a:sy n="100" d="100"/>
        </p:scale>
        <p:origin x="-45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.27\users\Otdel_01\&#1052;&#1077;&#1093;&#1072;&#1085;&#1080;&#1079;&#1072;&#1094;&#1080;&#1103;\_&#1044;&#1057;&#1055;\&#1043;&#1057;&#1052;\&#1043;&#1057;&#1052;%20&#1079;&#1072;%203%20&#1075;&#1086;&#1076;&#1072;%20(&#1085;&#1072;%20202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.27\users\Otdel_01\&#1052;&#1077;&#1093;&#1072;&#1085;&#1080;&#1079;&#1072;&#1094;&#1080;&#1103;\_&#1044;&#1057;&#1055;\&#1043;&#1057;&#1052;\&#1043;&#1057;&#1052;%20&#1079;&#1072;%203%20&#1075;&#1086;&#1076;&#1072;%20(&#1085;&#1072;%202022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4.xlsx"/><Relationship Id="rId4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Office_Excel18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8" Type="http://schemas.microsoft.com/office/2011/relationships/chartStyle" Target="style7.xml"/><Relationship Id="rId3" Type="http://schemas.openxmlformats.org/officeDocument/2006/relationships/image" Target="../media/image8.jpeg"/><Relationship Id="rId7" Type="http://schemas.microsoft.com/office/2011/relationships/chartColorStyle" Target="colors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package" Target="../embeddings/_____Microsoft_Office_Excel5.xlsx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161942996634502"/>
          <c:y val="8.4367447268774945E-2"/>
          <c:w val="0.61535373797458126"/>
          <c:h val="0.788903969820344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8528670661687627E-2"/>
                  <c:y val="9.07762699569323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6A-48E2-BDE4-10D8F88F5B0E}"/>
                </c:ext>
              </c:extLst>
            </c:dLbl>
            <c:dLbl>
              <c:idx val="1"/>
              <c:layout>
                <c:manualLayout>
                  <c:x val="1.008267988897602E-2"/>
                  <c:y val="-7.00310259644372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6A-48E2-BDE4-10D8F88F5B0E}"/>
                </c:ext>
              </c:extLst>
            </c:dLbl>
            <c:dLbl>
              <c:idx val="2"/>
              <c:layout>
                <c:manualLayout>
                  <c:x val="1.3967635715546364E-2"/>
                  <c:y val="-5.4466987328209027E-3"/>
                </c:manualLayout>
              </c:layout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6A-48E2-BDE4-10D8F88F5B0E}"/>
                </c:ext>
              </c:extLst>
            </c:dLbl>
            <c:dLbl>
              <c:idx val="3"/>
              <c:layout>
                <c:manualLayout>
                  <c:x val="1.248554082226158E-2"/>
                  <c:y val="3.89049909487182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6A-48E2-BDE4-10D8F88F5B0E}"/>
                </c:ext>
              </c:extLst>
            </c:dLbl>
            <c:dLbl>
              <c:idx val="4"/>
              <c:layout>
                <c:manualLayout>
                  <c:x val="2.8990637472631451E-2"/>
                  <c:y val="2.51585608135043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6A-48E2-BDE4-10D8F88F5B0E}"/>
                </c:ext>
              </c:extLst>
            </c:dLbl>
            <c:dLbl>
              <c:idx val="5"/>
              <c:layout>
                <c:manualLayout>
                  <c:x val="1.0445267986096752E-2"/>
                  <c:y val="1.14121306782906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6A-48E2-BDE4-10D8F88F5B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Технические</c:v>
                </c:pt>
                <c:pt idx="1">
                  <c:v>Кормовые</c:v>
                </c:pt>
                <c:pt idx="2">
                  <c:v>Овощи</c:v>
                </c:pt>
                <c:pt idx="3">
                  <c:v>Картофель</c:v>
                </c:pt>
                <c:pt idx="4">
                  <c:v>Зерновые и зернобобовые</c:v>
                </c:pt>
                <c:pt idx="5">
                  <c:v>Вся посевная площадь</c:v>
                </c:pt>
              </c:strCache>
            </c:strRef>
          </c:cat>
          <c:val>
            <c:numRef>
              <c:f>Лист1!$B$3:$B$8</c:f>
              <c:numCache>
                <c:formatCode>0.0</c:formatCode>
                <c:ptCount val="6"/>
                <c:pt idx="0">
                  <c:v>196.5</c:v>
                </c:pt>
                <c:pt idx="1">
                  <c:v>312.89999999999969</c:v>
                </c:pt>
                <c:pt idx="2">
                  <c:v>5.3</c:v>
                </c:pt>
                <c:pt idx="3">
                  <c:v>31</c:v>
                </c:pt>
                <c:pt idx="4">
                  <c:v>929.8</c:v>
                </c:pt>
                <c:pt idx="5">
                  <c:v>1475.5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A-48E2-BDE4-10D8F88F5B0E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2022 (план)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  <a:softEdge rad="0"/>
            </a:effectLst>
          </c:spPr>
          <c:dLbls>
            <c:dLbl>
              <c:idx val="0"/>
              <c:layout>
                <c:manualLayout>
                  <c:x val="3.4232496464867486E-2"/>
                  <c:y val="-9.856135266016346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6A-48E2-BDE4-10D8F88F5B0E}"/>
                </c:ext>
              </c:extLst>
            </c:dLbl>
            <c:dLbl>
              <c:idx val="1"/>
              <c:layout>
                <c:manualLayout>
                  <c:x val="1.1564774782261047E-2"/>
                  <c:y val="-6.48416515811974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6A-48E2-BDE4-10D8F88F5B0E}"/>
                </c:ext>
              </c:extLst>
            </c:dLbl>
            <c:dLbl>
              <c:idx val="2"/>
              <c:layout>
                <c:manualLayout>
                  <c:x val="1.2485074020720403E-2"/>
                  <c:y val="5.9654319454702084E-3"/>
                </c:manualLayout>
              </c:layout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76A-48E2-BDE4-10D8F88F5B0E}"/>
                </c:ext>
              </c:extLst>
            </c:dLbl>
            <c:dLbl>
              <c:idx val="3"/>
              <c:layout>
                <c:manualLayout>
                  <c:x val="3.4011054705183945E-2"/>
                  <c:y val="4.927761294496704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6A-48E2-BDE4-10D8F88F5B0E}"/>
                </c:ext>
              </c:extLst>
            </c:dLbl>
            <c:dLbl>
              <c:idx val="4"/>
              <c:layout>
                <c:manualLayout>
                  <c:x val="1.603358263647656E-2"/>
                  <c:y val="-5.1873321264957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6A-48E2-BDE4-10D8F88F5B0E}"/>
                </c:ext>
              </c:extLst>
            </c:dLbl>
            <c:dLbl>
              <c:idx val="5"/>
              <c:layout>
                <c:manualLayout>
                  <c:x val="2.1214479570297089E-2"/>
                  <c:y val="-1.0115297646666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76A-48E2-BDE4-10D8F88F5B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Технические</c:v>
                </c:pt>
                <c:pt idx="1">
                  <c:v>Кормовые</c:v>
                </c:pt>
                <c:pt idx="2">
                  <c:v>Овощи</c:v>
                </c:pt>
                <c:pt idx="3">
                  <c:v>Картофель</c:v>
                </c:pt>
                <c:pt idx="4">
                  <c:v>Зерновые и зернобобовые</c:v>
                </c:pt>
                <c:pt idx="5">
                  <c:v>Вся посевная площадь</c:v>
                </c:pt>
              </c:strCache>
            </c:strRef>
          </c:cat>
          <c:val>
            <c:numRef>
              <c:f>Лист1!$C$3:$C$8</c:f>
              <c:numCache>
                <c:formatCode>0.0</c:formatCode>
                <c:ptCount val="6"/>
                <c:pt idx="0">
                  <c:v>239.6</c:v>
                </c:pt>
                <c:pt idx="1">
                  <c:v>286.2</c:v>
                </c:pt>
                <c:pt idx="2">
                  <c:v>5.4</c:v>
                </c:pt>
                <c:pt idx="3">
                  <c:v>31.2</c:v>
                </c:pt>
                <c:pt idx="4">
                  <c:v>952.9</c:v>
                </c:pt>
                <c:pt idx="5">
                  <c:v>1515.3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76A-48E2-BDE4-10D8F88F5B0E}"/>
            </c:ext>
          </c:extLst>
        </c:ser>
        <c:gapWidth val="48"/>
        <c:overlap val="-15"/>
        <c:axId val="62439424"/>
        <c:axId val="62440960"/>
      </c:barChart>
      <c:catAx>
        <c:axId val="62439424"/>
        <c:scaling>
          <c:orientation val="minMax"/>
        </c:scaling>
        <c:axPos val="l"/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40960"/>
        <c:crosses val="autoZero"/>
        <c:auto val="1"/>
        <c:lblAlgn val="l"/>
        <c:lblOffset val="100"/>
      </c:catAx>
      <c:valAx>
        <c:axId val="62440960"/>
        <c:scaling>
          <c:orientation val="minMax"/>
          <c:max val="1600"/>
          <c:min val="0"/>
        </c:scaling>
        <c:axPos val="b"/>
        <c:numFmt formatCode="0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39424"/>
        <c:crosses val="autoZero"/>
        <c:crossBetween val="between"/>
        <c:majorUnit val="500"/>
        <c:minorUnit val="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722335566525756"/>
          <c:y val="0.42411832931662385"/>
          <c:w val="0.31169380721779782"/>
          <c:h val="0.139967758489619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60"/>
      <c:depthPercent val="80"/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76511691686891"/>
          <c:y val="9.4173470891242797E-2"/>
          <c:w val="0.73260325820378014"/>
          <c:h val="0.7667747971403070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3B-4A24-B1EE-9B6BA201CB8E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3B-4A24-B1EE-9B6BA201CB8E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3B-4A24-B1EE-9B6BA201CB8E}"/>
              </c:ext>
            </c:extLst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3B-4A24-B1EE-9B6BA201CB8E}"/>
              </c:ext>
            </c:extLst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3B-4A24-B1EE-9B6BA201CB8E}"/>
              </c:ext>
            </c:extLst>
          </c:dPt>
          <c:dLbls>
            <c:dLbl>
              <c:idx val="0"/>
              <c:layout>
                <c:manualLayout>
                  <c:x val="2.282072492558131E-2"/>
                  <c:y val="2.0088989953312913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562916087625128"/>
                      <c:h val="0.11804681958831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3B-4A24-B1EE-9B6BA201CB8E}"/>
                </c:ext>
              </c:extLst>
            </c:dLbl>
            <c:dLbl>
              <c:idx val="1"/>
              <c:layout>
                <c:manualLayout>
                  <c:x val="-1.847535682112969E-2"/>
                  <c:y val="-2.0923687442607152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38421166055177"/>
                      <c:h val="0.15947578441910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B-4A24-B1EE-9B6BA201CB8E}"/>
                </c:ext>
              </c:extLst>
            </c:dLbl>
            <c:dLbl>
              <c:idx val="2"/>
              <c:layout>
                <c:manualLayout>
                  <c:x val="0.23133947601997379"/>
                  <c:y val="0.21228712169040012"/>
                </c:manualLayout>
              </c:layout>
              <c:dLblPos val="bestFit"/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29464999203566"/>
                      <c:h val="0.15947578441910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33B-4A24-B1EE-9B6BA201CB8E}"/>
                </c:ext>
              </c:extLst>
            </c:dLbl>
            <c:dLbl>
              <c:idx val="3"/>
              <c:layout>
                <c:manualLayout>
                  <c:x val="-0.17889451979090629"/>
                  <c:y val="-0.1427855199881527"/>
                </c:manualLayout>
              </c:layout>
              <c:dLblPos val="bestFit"/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3B-4A24-B1EE-9B6BA201CB8E}"/>
                </c:ext>
              </c:extLst>
            </c:dLbl>
            <c:dLbl>
              <c:idx val="4"/>
              <c:layout>
                <c:manualLayout>
                  <c:x val="9.0257229505107395E-2"/>
                  <c:y val="-7.7338154028417719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95513586674137"/>
                      <c:h val="0.1128681513691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33B-4A24-B1EE-9B6BA201CB8E}"/>
                </c:ext>
              </c:extLst>
            </c:dLbl>
            <c:dLbl>
              <c:idx val="5"/>
              <c:layout>
                <c:manualLayout>
                  <c:x val="5.928379573137999E-3"/>
                  <c:y val="1.1662906630446081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3B-4A24-B1EE-9B6BA201CB8E}"/>
                </c:ext>
              </c:extLst>
            </c:dLbl>
            <c:spPr>
              <a:noFill/>
              <a:ln>
                <a:solidFill>
                  <a:srgbClr val="00B05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eparator>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Восток</c:v>
                </c:pt>
                <c:pt idx="1">
                  <c:v>Центр</c:v>
                </c:pt>
                <c:pt idx="2">
                  <c:v>Запад</c:v>
                </c:pt>
                <c:pt idx="3">
                  <c:v>Юг</c:v>
                </c:pt>
                <c:pt idx="4">
                  <c:v>Север</c:v>
                </c:pt>
              </c:strCache>
            </c:strRef>
          </c:cat>
          <c:val>
            <c:numRef>
              <c:f>Лист1!$B$3:$B$7</c:f>
              <c:numCache>
                <c:formatCode>0.00</c:formatCode>
                <c:ptCount val="5"/>
                <c:pt idx="0">
                  <c:v>10.9</c:v>
                </c:pt>
                <c:pt idx="1">
                  <c:v>11.3</c:v>
                </c:pt>
                <c:pt idx="2" formatCode="0.0">
                  <c:v>59.1</c:v>
                </c:pt>
                <c:pt idx="3" formatCode="0.0">
                  <c:v>18.399999999999999</c:v>
                </c:pt>
                <c:pt idx="4" formatCode="0.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3B-4A24-B1EE-9B6BA201CB8E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3B-4A24-B1EE-9B6BA201CB8E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33B-4A24-B1EE-9B6BA201CB8E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3B-4A24-B1EE-9B6BA201CB8E}"/>
              </c:ext>
            </c:extLst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33B-4A24-B1EE-9B6BA201CB8E}"/>
              </c:ext>
            </c:extLst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3B-4A24-B1EE-9B6BA201CB8E}"/>
              </c:ext>
            </c:extLst>
          </c:dPt>
          <c:dLbls>
            <c:dLbl>
              <c:idx val="0"/>
              <c:layout>
                <c:manualLayout>
                  <c:x val="-8.6681926813914902E-4"/>
                  <c:y val="-1.9912625267516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3B-4A24-B1EE-9B6BA201CB8E}"/>
                </c:ext>
              </c:extLst>
            </c:dLbl>
            <c:dLbl>
              <c:idx val="1"/>
              <c:layout>
                <c:manualLayout>
                  <c:x val="1.6303043826129498E-2"/>
                  <c:y val="2.0834930704101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3B-4A24-B1EE-9B6BA201CB8E}"/>
                </c:ext>
              </c:extLst>
            </c:dLbl>
            <c:dLbl>
              <c:idx val="2"/>
              <c:layout>
                <c:manualLayout>
                  <c:x val="8.8925693597076885E-3"/>
                  <c:y val="-4.2870823429634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3B-4A24-B1EE-9B6BA201CB8E}"/>
                </c:ext>
              </c:extLst>
            </c:dLbl>
            <c:dLbl>
              <c:idx val="3"/>
              <c:layout>
                <c:manualLayout>
                  <c:x val="4.446284679853499E-3"/>
                  <c:y val="-9.97678661682423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3B-4A24-B1EE-9B6BA201CB8E}"/>
                </c:ext>
              </c:extLst>
            </c:dLbl>
            <c:dLbl>
              <c:idx val="4"/>
              <c:layout>
                <c:manualLayout>
                  <c:x val="1.0374664252991498E-2"/>
                  <c:y val="-1.12174547116055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3B-4A24-B1EE-9B6BA201CB8E}"/>
                </c:ext>
              </c:extLst>
            </c:dLbl>
            <c:dLbl>
              <c:idx val="5"/>
              <c:layout>
                <c:manualLayout>
                  <c:x val="1.1856759146276399E-2"/>
                  <c:y val="5.68931308101939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3B-4A24-B1EE-9B6BA201CB8E}"/>
                </c:ext>
              </c:extLst>
            </c:dLbl>
            <c:spPr>
              <a:noFill/>
              <a:ln w="3175">
                <a:solidFill>
                  <a:srgbClr val="0070C0"/>
                </a:solidFill>
                <a:prstDash val="sysDash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Восток</c:v>
                </c:pt>
                <c:pt idx="1">
                  <c:v>Центр</c:v>
                </c:pt>
                <c:pt idx="2">
                  <c:v>Запад</c:v>
                </c:pt>
                <c:pt idx="3">
                  <c:v>Юг</c:v>
                </c:pt>
                <c:pt idx="4">
                  <c:v>Север</c:v>
                </c:pt>
              </c:strCache>
            </c:strRef>
          </c:cat>
          <c:val>
            <c:numRef>
              <c:f>Лист1!$C$3:$C$7</c:f>
              <c:numCache>
                <c:formatCode>0.00</c:formatCode>
                <c:ptCount val="5"/>
                <c:pt idx="0">
                  <c:v>15.5</c:v>
                </c:pt>
                <c:pt idx="1">
                  <c:v>10.1</c:v>
                </c:pt>
                <c:pt idx="2" formatCode="0.0">
                  <c:v>59.2</c:v>
                </c:pt>
                <c:pt idx="3" formatCode="0.0">
                  <c:v>14.8</c:v>
                </c:pt>
                <c:pt idx="4" formatCode="0.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33B-4A24-B1EE-9B6BA201CB8E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>
      <a:softEdge rad="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462879923745866"/>
          <c:y val="2.8176837941324202E-2"/>
          <c:w val="0.65086986318048956"/>
          <c:h val="0.893213938670350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881099112236829E-2"/>
                  <c:y val="2.133499503639381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F8-40F0-8C19-68046B8A9B97}"/>
                </c:ext>
              </c:extLst>
            </c:dLbl>
            <c:dLbl>
              <c:idx val="1"/>
              <c:layout>
                <c:manualLayout>
                  <c:x val="5.7091789436874993E-3"/>
                  <c:y val="5.4728767510692114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F8-40F0-8C19-68046B8A9B97}"/>
                </c:ext>
              </c:extLst>
            </c:dLbl>
            <c:dLbl>
              <c:idx val="2"/>
              <c:layout>
                <c:manualLayout>
                  <c:x val="8.0391394420228027E-3"/>
                  <c:y val="6.70504529230720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F8-40F0-8C19-68046B8A9B97}"/>
                </c:ext>
              </c:extLst>
            </c:dLbl>
            <c:dLbl>
              <c:idx val="3"/>
              <c:layout>
                <c:manualLayout>
                  <c:x val="9.5212343353075247E-3"/>
                  <c:y val="7.3094382314329122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F8-40F0-8C19-68046B8A9B97}"/>
                </c:ext>
              </c:extLst>
            </c:dLbl>
            <c:dLbl>
              <c:idx val="4"/>
              <c:layout>
                <c:manualLayout>
                  <c:x val="9.2293666716770067E-3"/>
                  <c:y val="-6.9493452214232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F8-40F0-8C19-68046B8A9B97}"/>
                </c:ext>
              </c:extLst>
            </c:dLbl>
            <c:dLbl>
              <c:idx val="5"/>
              <c:layout>
                <c:manualLayout>
                  <c:x val="5.928379573137999E-3"/>
                  <c:y val="1.1662906630446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F8-40F0-8C19-68046B8A9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Северная группа</c:v>
                </c:pt>
                <c:pt idx="1">
                  <c:v>Южная группа</c:v>
                </c:pt>
                <c:pt idx="2">
                  <c:v>Западная группа</c:v>
                </c:pt>
                <c:pt idx="3">
                  <c:v>Центральная группа</c:v>
                </c:pt>
                <c:pt idx="4">
                  <c:v>Восточная группа</c:v>
                </c:pt>
                <c:pt idx="5">
                  <c:v>По краю</c:v>
                </c:pt>
              </c:strCache>
            </c:strRef>
          </c:cat>
          <c:val>
            <c:numRef>
              <c:f>Лист1!$B$3:$B$8</c:f>
              <c:numCache>
                <c:formatCode>0.00</c:formatCode>
                <c:ptCount val="6"/>
                <c:pt idx="0">
                  <c:v>0.28786000000000023</c:v>
                </c:pt>
                <c:pt idx="1">
                  <c:v>14.29964</c:v>
                </c:pt>
                <c:pt idx="2">
                  <c:v>45.964240000000004</c:v>
                </c:pt>
                <c:pt idx="3">
                  <c:v>8.7680599999999984</c:v>
                </c:pt>
                <c:pt idx="4">
                  <c:v>8.4879800000000003</c:v>
                </c:pt>
                <c:pt idx="5">
                  <c:v>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F8-40F0-8C19-68046B8A9B97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7850281051753779E-2"/>
                  <c:y val="2.06434389737693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F8-40F0-8C19-68046B8A9B97}"/>
                </c:ext>
              </c:extLst>
            </c:dLbl>
            <c:dLbl>
              <c:idx val="1"/>
              <c:layout>
                <c:manualLayout>
                  <c:x val="1.6303043826129498E-2"/>
                  <c:y val="2.0834930704101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6F8-40F0-8C19-68046B8A9B97}"/>
                </c:ext>
              </c:extLst>
            </c:dLbl>
            <c:dLbl>
              <c:idx val="2"/>
              <c:layout>
                <c:manualLayout>
                  <c:x val="8.8925693597076885E-3"/>
                  <c:y val="-4.2870823429634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6F8-40F0-8C19-68046B8A9B97}"/>
                </c:ext>
              </c:extLst>
            </c:dLbl>
            <c:dLbl>
              <c:idx val="3"/>
              <c:layout>
                <c:manualLayout>
                  <c:x val="4.446284679853499E-3"/>
                  <c:y val="-9.97678661682423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6F8-40F0-8C19-68046B8A9B97}"/>
                </c:ext>
              </c:extLst>
            </c:dLbl>
            <c:dLbl>
              <c:idx val="4"/>
              <c:layout>
                <c:manualLayout>
                  <c:x val="1.0374664252991498E-2"/>
                  <c:y val="-1.12174547116055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6F8-40F0-8C19-68046B8A9B97}"/>
                </c:ext>
              </c:extLst>
            </c:dLbl>
            <c:dLbl>
              <c:idx val="5"/>
              <c:layout>
                <c:manualLayout>
                  <c:x val="1.1856759146276399E-2"/>
                  <c:y val="5.68931308101939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6F8-40F0-8C19-68046B8A9B97}"/>
                </c:ext>
              </c:extLst>
            </c:dLbl>
            <c:spPr>
              <a:noFill/>
              <a:ln w="28575">
                <a:solidFill>
                  <a:srgbClr val="00B050"/>
                </a:solidFill>
                <a:prstDash val="sysDash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Лист1!$A$3:$A$8</c:f>
              <c:strCache>
                <c:ptCount val="6"/>
                <c:pt idx="0">
                  <c:v>Северная группа</c:v>
                </c:pt>
                <c:pt idx="1">
                  <c:v>Южная группа</c:v>
                </c:pt>
                <c:pt idx="2">
                  <c:v>Западная группа</c:v>
                </c:pt>
                <c:pt idx="3">
                  <c:v>Центральная группа</c:v>
                </c:pt>
                <c:pt idx="4">
                  <c:v>Восточная группа</c:v>
                </c:pt>
                <c:pt idx="5">
                  <c:v>По краю</c:v>
                </c:pt>
              </c:strCache>
            </c:strRef>
          </c:cat>
          <c:val>
            <c:numRef>
              <c:f>Лист1!$C$3:$C$8</c:f>
              <c:numCache>
                <c:formatCode>0.00</c:formatCode>
                <c:ptCount val="6"/>
                <c:pt idx="0">
                  <c:v>0.2400000000000001</c:v>
                </c:pt>
                <c:pt idx="1">
                  <c:v>3.8</c:v>
                </c:pt>
                <c:pt idx="2">
                  <c:v>26.1</c:v>
                </c:pt>
                <c:pt idx="3">
                  <c:v>4.5</c:v>
                </c:pt>
                <c:pt idx="4">
                  <c:v>4.4000000000000004</c:v>
                </c:pt>
                <c:pt idx="5">
                  <c:v>39.1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6F8-40F0-8C19-68046B8A9B97}"/>
            </c:ext>
          </c:extLst>
        </c:ser>
        <c:gapWidth val="53"/>
        <c:overlap val="-62"/>
        <c:axId val="67441408"/>
        <c:axId val="67442944"/>
      </c:barChart>
      <c:catAx>
        <c:axId val="67441408"/>
        <c:scaling>
          <c:orientation val="minMax"/>
        </c:scaling>
        <c:axPos val="l"/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42944"/>
        <c:crosses val="autoZero"/>
        <c:auto val="1"/>
        <c:lblAlgn val="l"/>
        <c:lblOffset val="100"/>
      </c:catAx>
      <c:valAx>
        <c:axId val="67442944"/>
        <c:scaling>
          <c:orientation val="minMax"/>
          <c:max val="80"/>
          <c:min val="0"/>
        </c:scaling>
        <c:axPos val="b"/>
        <c:numFmt formatCode="0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41408"/>
        <c:crosses val="autoZero"/>
        <c:crossBetween val="between"/>
        <c:majorUnit val="10"/>
        <c:min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58742840106377"/>
          <c:y val="0.35579681967704158"/>
          <c:w val="9.6757806555575268E-2"/>
          <c:h val="0.195254713482539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663136040223363"/>
          <c:y val="2.1869253333377549E-2"/>
          <c:w val="0.66359522493898992"/>
          <c:h val="0.864668961363501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1,1</a:t>
                    </a:r>
                    <a:r>
                      <a:rPr lang="ru-RU" dirty="0" smtClean="0"/>
                      <a:t>6</a:t>
                    </a:r>
                    <a:r>
                      <a:rPr lang="en-US" b="0" dirty="0" smtClean="0"/>
                      <a:t> (</a:t>
                    </a:r>
                    <a:r>
                      <a:rPr lang="ru-RU" b="0" dirty="0" smtClean="0"/>
                      <a:t>20</a:t>
                    </a:r>
                    <a:r>
                      <a:rPr lang="en-US" b="0" dirty="0" smtClean="0"/>
                      <a:t>,3%)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1D-4B4E-B5F2-7A94BC80F5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37</a:t>
                    </a:r>
                    <a:r>
                      <a:rPr lang="en-US" dirty="0" smtClean="0"/>
                      <a:t> </a:t>
                    </a:r>
                    <a:r>
                      <a:rPr lang="en-US" sz="1800" b="0" i="0" baseline="0" dirty="0" smtClean="0"/>
                      <a:t>(</a:t>
                    </a:r>
                    <a:r>
                      <a:rPr lang="ru-RU" sz="1800" b="0" i="0" baseline="0" dirty="0" smtClean="0"/>
                      <a:t>33</a:t>
                    </a:r>
                    <a:r>
                      <a:rPr lang="en-US" sz="1800" b="0" i="0" baseline="0" dirty="0" smtClean="0"/>
                      <a:t>,</a:t>
                    </a:r>
                    <a:r>
                      <a:rPr lang="ru-RU" sz="1800" b="0" i="0" baseline="0" dirty="0" smtClean="0"/>
                      <a:t>1</a:t>
                    </a:r>
                    <a:r>
                      <a:rPr lang="en-US" sz="1800" b="0" i="0" baseline="0" dirty="0" smtClean="0"/>
                      <a:t>%)</a:t>
                    </a:r>
                    <a:endParaRPr lang="en-US" dirty="0"/>
                  </a:p>
                </c:rich>
              </c:tx>
              <c:spPr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1D-4B4E-B5F2-7A94BC80F5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53</a:t>
                    </a:r>
                    <a:r>
                      <a:rPr lang="en-US" dirty="0" smtClean="0"/>
                      <a:t> </a:t>
                    </a:r>
                    <a:r>
                      <a:rPr lang="en-US" b="0" dirty="0" smtClean="0"/>
                      <a:t>(2</a:t>
                    </a:r>
                    <a:r>
                      <a:rPr lang="ru-RU" b="0" dirty="0" smtClean="0"/>
                      <a:t>9,8</a:t>
                    </a:r>
                    <a:r>
                      <a:rPr lang="en-US" b="0" dirty="0" smtClean="0"/>
                      <a:t>%)</a:t>
                    </a:r>
                    <a:endParaRPr lang="en-US" b="0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1D-4B4E-B5F2-7A94BC80F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Автобензин</c:v>
                </c:pt>
                <c:pt idx="1">
                  <c:v>Диз. топливо</c:v>
                </c:pt>
                <c:pt idx="2">
                  <c:v>ГСМ всего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1.1599999999999995</c:v>
                </c:pt>
                <c:pt idx="1">
                  <c:v>9.3700000000000028</c:v>
                </c:pt>
                <c:pt idx="2">
                  <c:v>10.53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B-4528-970B-2F52907D69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Автобензин</c:v>
                </c:pt>
                <c:pt idx="1">
                  <c:v>Диз. топливо</c:v>
                </c:pt>
                <c:pt idx="2">
                  <c:v>ГСМ всего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5.7</c:v>
                </c:pt>
                <c:pt idx="1">
                  <c:v>28.3</c:v>
                </c:pt>
                <c:pt idx="2">
                  <c:v>35.300000000000004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6B-4528-970B-2F52907D69ED}"/>
            </c:ext>
          </c:extLst>
        </c:ser>
        <c:gapWidth val="116"/>
        <c:overlap val="-21"/>
        <c:axId val="67805184"/>
        <c:axId val="67806720"/>
      </c:barChart>
      <c:catAx>
        <c:axId val="678051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7806720"/>
        <c:crosses val="autoZero"/>
        <c:auto val="1"/>
        <c:lblAlgn val="ctr"/>
        <c:lblOffset val="100"/>
      </c:catAx>
      <c:valAx>
        <c:axId val="67806720"/>
        <c:scaling>
          <c:orientation val="minMax"/>
          <c:max val="36"/>
          <c:min val="0"/>
        </c:scaling>
        <c:axPos val="b"/>
        <c:numFmt formatCode="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780518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060232207642661"/>
          <c:y val="0.30084074406326394"/>
          <c:w val="0.12298112058674562"/>
          <c:h val="0.22108157136769216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7032576810251653E-2"/>
          <c:y val="3.3931175269758015E-2"/>
          <c:w val="0.78423918823872507"/>
          <c:h val="0.89449746811951558"/>
        </c:manualLayout>
      </c:layout>
      <c:scatterChart>
        <c:scatterStyle val="smoothMarker"/>
        <c:ser>
          <c:idx val="8"/>
          <c:order val="0"/>
          <c:tx>
            <c:v>Цена бензина марки АИ-92 в 2022 году за 1 тонну в рублях (самовывоз с Ачинского НПЗ)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'!$AG$6:$AG$364</c:f>
              <c:numCache>
                <c:formatCode>#,##0.00</c:formatCode>
                <c:ptCount val="359"/>
                <c:pt idx="0">
                  <c:v>51700.2</c:v>
                </c:pt>
                <c:pt idx="1">
                  <c:v>51700.2</c:v>
                </c:pt>
                <c:pt idx="2">
                  <c:v>51700.2</c:v>
                </c:pt>
                <c:pt idx="3">
                  <c:v>51700.2</c:v>
                </c:pt>
                <c:pt idx="4">
                  <c:v>51700.2</c:v>
                </c:pt>
                <c:pt idx="5">
                  <c:v>51700.2</c:v>
                </c:pt>
                <c:pt idx="6">
                  <c:v>51700.2</c:v>
                </c:pt>
                <c:pt idx="7">
                  <c:v>51700.2</c:v>
                </c:pt>
                <c:pt idx="8">
                  <c:v>51700.2</c:v>
                </c:pt>
                <c:pt idx="9">
                  <c:v>51900</c:v>
                </c:pt>
                <c:pt idx="10">
                  <c:v>52100.4</c:v>
                </c:pt>
                <c:pt idx="11">
                  <c:v>52400.4</c:v>
                </c:pt>
                <c:pt idx="12">
                  <c:v>52600.2</c:v>
                </c:pt>
                <c:pt idx="13">
                  <c:v>53100</c:v>
                </c:pt>
                <c:pt idx="14">
                  <c:v>53100</c:v>
                </c:pt>
                <c:pt idx="15">
                  <c:v>53100</c:v>
                </c:pt>
                <c:pt idx="16">
                  <c:v>53900.4</c:v>
                </c:pt>
                <c:pt idx="17">
                  <c:v>54400.2</c:v>
                </c:pt>
                <c:pt idx="18">
                  <c:v>54800.4</c:v>
                </c:pt>
                <c:pt idx="19">
                  <c:v>54800.4</c:v>
                </c:pt>
                <c:pt idx="20">
                  <c:v>54800.4</c:v>
                </c:pt>
                <c:pt idx="21">
                  <c:v>54800.4</c:v>
                </c:pt>
                <c:pt idx="22">
                  <c:v>54800.4</c:v>
                </c:pt>
                <c:pt idx="23">
                  <c:v>55300.2</c:v>
                </c:pt>
                <c:pt idx="24">
                  <c:v>55800</c:v>
                </c:pt>
                <c:pt idx="25">
                  <c:v>55900.2</c:v>
                </c:pt>
                <c:pt idx="26">
                  <c:v>56000.4</c:v>
                </c:pt>
                <c:pt idx="27">
                  <c:v>56300.4</c:v>
                </c:pt>
                <c:pt idx="28">
                  <c:v>56300.4</c:v>
                </c:pt>
                <c:pt idx="29">
                  <c:v>56300.4</c:v>
                </c:pt>
                <c:pt idx="30">
                  <c:v>56600.4</c:v>
                </c:pt>
                <c:pt idx="31">
                  <c:v>56200.2</c:v>
                </c:pt>
                <c:pt idx="32">
                  <c:v>55900.2</c:v>
                </c:pt>
                <c:pt idx="33">
                  <c:v>55900.2</c:v>
                </c:pt>
                <c:pt idx="34">
                  <c:v>55500</c:v>
                </c:pt>
                <c:pt idx="35">
                  <c:v>55500</c:v>
                </c:pt>
                <c:pt idx="36">
                  <c:v>55500</c:v>
                </c:pt>
                <c:pt idx="37">
                  <c:v>55500</c:v>
                </c:pt>
                <c:pt idx="38">
                  <c:v>54900</c:v>
                </c:pt>
                <c:pt idx="39">
                  <c:v>54900</c:v>
                </c:pt>
                <c:pt idx="40">
                  <c:v>54500.4</c:v>
                </c:pt>
                <c:pt idx="41">
                  <c:v>54500.4</c:v>
                </c:pt>
                <c:pt idx="42">
                  <c:v>54500.4</c:v>
                </c:pt>
                <c:pt idx="43">
                  <c:v>54500.4</c:v>
                </c:pt>
                <c:pt idx="44">
                  <c:v>54600</c:v>
                </c:pt>
                <c:pt idx="45">
                  <c:v>54600</c:v>
                </c:pt>
                <c:pt idx="46">
                  <c:v>54100.2</c:v>
                </c:pt>
                <c:pt idx="47">
                  <c:v>54100.2</c:v>
                </c:pt>
                <c:pt idx="48">
                  <c:v>54100.2</c:v>
                </c:pt>
                <c:pt idx="49">
                  <c:v>54100.2</c:v>
                </c:pt>
                <c:pt idx="50">
                  <c:v>54100.2</c:v>
                </c:pt>
                <c:pt idx="51">
                  <c:v>54200.4</c:v>
                </c:pt>
                <c:pt idx="52">
                  <c:v>54200.4</c:v>
                </c:pt>
                <c:pt idx="53">
                  <c:v>54300</c:v>
                </c:pt>
                <c:pt idx="54">
                  <c:v>54800.4</c:v>
                </c:pt>
                <c:pt idx="55">
                  <c:v>54800.4</c:v>
                </c:pt>
                <c:pt idx="56">
                  <c:v>54800.4</c:v>
                </c:pt>
                <c:pt idx="57">
                  <c:v>54800.4</c:v>
                </c:pt>
                <c:pt idx="58">
                  <c:v>54800.4</c:v>
                </c:pt>
                <c:pt idx="59">
                  <c:v>55300.2</c:v>
                </c:pt>
                <c:pt idx="60">
                  <c:v>54100.2</c:v>
                </c:pt>
                <c:pt idx="61">
                  <c:v>53900.4</c:v>
                </c:pt>
                <c:pt idx="62">
                  <c:v>53900.4</c:v>
                </c:pt>
                <c:pt idx="63">
                  <c:v>51900</c:v>
                </c:pt>
                <c:pt idx="64">
                  <c:v>51900</c:v>
                </c:pt>
                <c:pt idx="65">
                  <c:v>51900</c:v>
                </c:pt>
                <c:pt idx="66">
                  <c:v>51900</c:v>
                </c:pt>
                <c:pt idx="67">
                  <c:v>48900</c:v>
                </c:pt>
                <c:pt idx="68">
                  <c:v>45900</c:v>
                </c:pt>
                <c:pt idx="69">
                  <c:v>45900</c:v>
                </c:pt>
                <c:pt idx="70">
                  <c:v>45900</c:v>
                </c:pt>
                <c:pt idx="71">
                  <c:v>45900</c:v>
                </c:pt>
                <c:pt idx="72">
                  <c:v>45900</c:v>
                </c:pt>
                <c:pt idx="73">
                  <c:v>45900</c:v>
                </c:pt>
                <c:pt idx="74">
                  <c:v>46900.2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9D0-4149-B657-13A9211D30DB}"/>
            </c:ext>
          </c:extLst>
        </c:ser>
        <c:ser>
          <c:idx val="7"/>
          <c:order val="1"/>
          <c:tx>
            <c:v>Цена бензина марки АИ-92 в 2021 году за 1 тонну в рублях (самовывоз с Ачинского НПЗ)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'!$AF$6:$AF$364</c:f>
              <c:numCache>
                <c:formatCode>#,##0.00</c:formatCode>
                <c:ptCount val="359"/>
                <c:pt idx="0">
                  <c:v>49000</c:v>
                </c:pt>
                <c:pt idx="1">
                  <c:v>49000</c:v>
                </c:pt>
                <c:pt idx="2">
                  <c:v>49000</c:v>
                </c:pt>
                <c:pt idx="3">
                  <c:v>49000</c:v>
                </c:pt>
                <c:pt idx="4">
                  <c:v>49000</c:v>
                </c:pt>
                <c:pt idx="5">
                  <c:v>49000</c:v>
                </c:pt>
                <c:pt idx="6">
                  <c:v>49000</c:v>
                </c:pt>
                <c:pt idx="7">
                  <c:v>49000</c:v>
                </c:pt>
                <c:pt idx="8">
                  <c:v>49000</c:v>
                </c:pt>
                <c:pt idx="9">
                  <c:v>49000</c:v>
                </c:pt>
                <c:pt idx="10">
                  <c:v>49000</c:v>
                </c:pt>
                <c:pt idx="11">
                  <c:v>49500</c:v>
                </c:pt>
                <c:pt idx="12">
                  <c:v>51000</c:v>
                </c:pt>
                <c:pt idx="13">
                  <c:v>52200</c:v>
                </c:pt>
                <c:pt idx="14">
                  <c:v>53500.2</c:v>
                </c:pt>
                <c:pt idx="15">
                  <c:v>53500.2</c:v>
                </c:pt>
                <c:pt idx="16">
                  <c:v>53500.2</c:v>
                </c:pt>
                <c:pt idx="17">
                  <c:v>54300</c:v>
                </c:pt>
                <c:pt idx="18">
                  <c:v>54300</c:v>
                </c:pt>
                <c:pt idx="19">
                  <c:v>54600</c:v>
                </c:pt>
                <c:pt idx="20">
                  <c:v>54600</c:v>
                </c:pt>
                <c:pt idx="21">
                  <c:v>54700.2</c:v>
                </c:pt>
                <c:pt idx="22">
                  <c:v>54700.2</c:v>
                </c:pt>
                <c:pt idx="23">
                  <c:v>54700.2</c:v>
                </c:pt>
                <c:pt idx="24">
                  <c:v>55000.2</c:v>
                </c:pt>
                <c:pt idx="25">
                  <c:v>55300.2</c:v>
                </c:pt>
                <c:pt idx="26">
                  <c:v>55300.2</c:v>
                </c:pt>
                <c:pt idx="27">
                  <c:v>55300.2</c:v>
                </c:pt>
                <c:pt idx="28">
                  <c:v>55300.2</c:v>
                </c:pt>
                <c:pt idx="29">
                  <c:v>55300.2</c:v>
                </c:pt>
                <c:pt idx="30">
                  <c:v>55300.2</c:v>
                </c:pt>
                <c:pt idx="31">
                  <c:v>55300.2</c:v>
                </c:pt>
                <c:pt idx="32">
                  <c:v>54700.2</c:v>
                </c:pt>
                <c:pt idx="33">
                  <c:v>54700.2</c:v>
                </c:pt>
                <c:pt idx="34">
                  <c:v>55300.2</c:v>
                </c:pt>
                <c:pt idx="35">
                  <c:v>55300.2</c:v>
                </c:pt>
                <c:pt idx="36">
                  <c:v>55300.2</c:v>
                </c:pt>
                <c:pt idx="37">
                  <c:v>55300.2</c:v>
                </c:pt>
                <c:pt idx="38">
                  <c:v>54900</c:v>
                </c:pt>
                <c:pt idx="39">
                  <c:v>54900</c:v>
                </c:pt>
                <c:pt idx="40">
                  <c:v>54900</c:v>
                </c:pt>
                <c:pt idx="41">
                  <c:v>54900</c:v>
                </c:pt>
                <c:pt idx="42">
                  <c:v>54900</c:v>
                </c:pt>
                <c:pt idx="43">
                  <c:v>54900</c:v>
                </c:pt>
                <c:pt idx="44">
                  <c:v>54900</c:v>
                </c:pt>
                <c:pt idx="45">
                  <c:v>54500.4</c:v>
                </c:pt>
                <c:pt idx="46">
                  <c:v>54100.2</c:v>
                </c:pt>
                <c:pt idx="47">
                  <c:v>54100.2</c:v>
                </c:pt>
                <c:pt idx="48">
                  <c:v>53600.4</c:v>
                </c:pt>
                <c:pt idx="49">
                  <c:v>53600.4</c:v>
                </c:pt>
                <c:pt idx="50">
                  <c:v>53700</c:v>
                </c:pt>
                <c:pt idx="51">
                  <c:v>53700</c:v>
                </c:pt>
                <c:pt idx="52">
                  <c:v>53700</c:v>
                </c:pt>
                <c:pt idx="53">
                  <c:v>53800.2</c:v>
                </c:pt>
                <c:pt idx="54">
                  <c:v>53800.2</c:v>
                </c:pt>
                <c:pt idx="55">
                  <c:v>53800.2</c:v>
                </c:pt>
                <c:pt idx="56">
                  <c:v>53800.2</c:v>
                </c:pt>
                <c:pt idx="57">
                  <c:v>53800.2</c:v>
                </c:pt>
                <c:pt idx="58">
                  <c:v>53800.2</c:v>
                </c:pt>
                <c:pt idx="59">
                  <c:v>54600</c:v>
                </c:pt>
                <c:pt idx="60">
                  <c:v>54600</c:v>
                </c:pt>
                <c:pt idx="61">
                  <c:v>54600</c:v>
                </c:pt>
                <c:pt idx="62">
                  <c:v>54800.4</c:v>
                </c:pt>
                <c:pt idx="63">
                  <c:v>55000.2</c:v>
                </c:pt>
                <c:pt idx="64">
                  <c:v>55000.2</c:v>
                </c:pt>
                <c:pt idx="65">
                  <c:v>55000.2</c:v>
                </c:pt>
                <c:pt idx="66">
                  <c:v>55000.2</c:v>
                </c:pt>
                <c:pt idx="67">
                  <c:v>55100.4</c:v>
                </c:pt>
                <c:pt idx="68">
                  <c:v>55400.4</c:v>
                </c:pt>
                <c:pt idx="69">
                  <c:v>55600.2</c:v>
                </c:pt>
                <c:pt idx="70">
                  <c:v>55600.2</c:v>
                </c:pt>
                <c:pt idx="71">
                  <c:v>55600.2</c:v>
                </c:pt>
                <c:pt idx="72">
                  <c:v>55600.2</c:v>
                </c:pt>
                <c:pt idx="73">
                  <c:v>55400.4</c:v>
                </c:pt>
                <c:pt idx="74">
                  <c:v>55400.4</c:v>
                </c:pt>
                <c:pt idx="75">
                  <c:v>54900</c:v>
                </c:pt>
                <c:pt idx="76">
                  <c:v>54900</c:v>
                </c:pt>
                <c:pt idx="77">
                  <c:v>54900</c:v>
                </c:pt>
                <c:pt idx="78">
                  <c:v>54900</c:v>
                </c:pt>
                <c:pt idx="79">
                  <c:v>54900</c:v>
                </c:pt>
                <c:pt idx="80">
                  <c:v>54900</c:v>
                </c:pt>
                <c:pt idx="81">
                  <c:v>54700.2</c:v>
                </c:pt>
                <c:pt idx="82">
                  <c:v>54700.2</c:v>
                </c:pt>
                <c:pt idx="83">
                  <c:v>54800.4</c:v>
                </c:pt>
                <c:pt idx="84">
                  <c:v>54800.4</c:v>
                </c:pt>
                <c:pt idx="85">
                  <c:v>54800.4</c:v>
                </c:pt>
                <c:pt idx="86">
                  <c:v>54900</c:v>
                </c:pt>
                <c:pt idx="87">
                  <c:v>54900</c:v>
                </c:pt>
                <c:pt idx="88">
                  <c:v>54900</c:v>
                </c:pt>
                <c:pt idx="89">
                  <c:v>58100.4</c:v>
                </c:pt>
                <c:pt idx="90">
                  <c:v>58600.2</c:v>
                </c:pt>
                <c:pt idx="91">
                  <c:v>58600.2</c:v>
                </c:pt>
                <c:pt idx="92">
                  <c:v>58600.2</c:v>
                </c:pt>
                <c:pt idx="93">
                  <c:v>55500</c:v>
                </c:pt>
                <c:pt idx="94">
                  <c:v>55500</c:v>
                </c:pt>
                <c:pt idx="95">
                  <c:v>55500</c:v>
                </c:pt>
                <c:pt idx="96">
                  <c:v>55500</c:v>
                </c:pt>
                <c:pt idx="97">
                  <c:v>55500</c:v>
                </c:pt>
                <c:pt idx="98">
                  <c:v>55500</c:v>
                </c:pt>
                <c:pt idx="99">
                  <c:v>55500</c:v>
                </c:pt>
                <c:pt idx="100">
                  <c:v>55200</c:v>
                </c:pt>
                <c:pt idx="101">
                  <c:v>54900</c:v>
                </c:pt>
                <c:pt idx="102">
                  <c:v>54900</c:v>
                </c:pt>
                <c:pt idx="103">
                  <c:v>54900</c:v>
                </c:pt>
                <c:pt idx="104">
                  <c:v>54900</c:v>
                </c:pt>
                <c:pt idx="105">
                  <c:v>54900</c:v>
                </c:pt>
                <c:pt idx="106">
                  <c:v>54900</c:v>
                </c:pt>
                <c:pt idx="107">
                  <c:v>54700.2</c:v>
                </c:pt>
                <c:pt idx="108">
                  <c:v>54200.4</c:v>
                </c:pt>
                <c:pt idx="109">
                  <c:v>54200.4</c:v>
                </c:pt>
                <c:pt idx="110">
                  <c:v>54200.4</c:v>
                </c:pt>
                <c:pt idx="111">
                  <c:v>54200.4</c:v>
                </c:pt>
                <c:pt idx="112">
                  <c:v>54200.4</c:v>
                </c:pt>
                <c:pt idx="113">
                  <c:v>54200.4</c:v>
                </c:pt>
                <c:pt idx="114">
                  <c:v>54700.2</c:v>
                </c:pt>
                <c:pt idx="115">
                  <c:v>54700.2</c:v>
                </c:pt>
                <c:pt idx="116">
                  <c:v>54700.2</c:v>
                </c:pt>
                <c:pt idx="117">
                  <c:v>54700.2</c:v>
                </c:pt>
                <c:pt idx="118">
                  <c:v>54700.2</c:v>
                </c:pt>
                <c:pt idx="119">
                  <c:v>53900.4</c:v>
                </c:pt>
                <c:pt idx="120">
                  <c:v>53900.4</c:v>
                </c:pt>
                <c:pt idx="121">
                  <c:v>53900.4</c:v>
                </c:pt>
                <c:pt idx="122">
                  <c:v>53500.2</c:v>
                </c:pt>
                <c:pt idx="123">
                  <c:v>53500.2</c:v>
                </c:pt>
                <c:pt idx="124">
                  <c:v>53500.2</c:v>
                </c:pt>
                <c:pt idx="125">
                  <c:v>53500.2</c:v>
                </c:pt>
                <c:pt idx="126">
                  <c:v>53500.2</c:v>
                </c:pt>
                <c:pt idx="127">
                  <c:v>53500.2</c:v>
                </c:pt>
                <c:pt idx="128">
                  <c:v>53600.4</c:v>
                </c:pt>
                <c:pt idx="129">
                  <c:v>53600.4</c:v>
                </c:pt>
                <c:pt idx="130">
                  <c:v>53600.4</c:v>
                </c:pt>
                <c:pt idx="131">
                  <c:v>53700</c:v>
                </c:pt>
                <c:pt idx="132">
                  <c:v>53700</c:v>
                </c:pt>
                <c:pt idx="133">
                  <c:v>53700</c:v>
                </c:pt>
                <c:pt idx="134">
                  <c:v>54000</c:v>
                </c:pt>
                <c:pt idx="135">
                  <c:v>54000</c:v>
                </c:pt>
                <c:pt idx="136">
                  <c:v>54300</c:v>
                </c:pt>
                <c:pt idx="137">
                  <c:v>54400.2</c:v>
                </c:pt>
                <c:pt idx="138">
                  <c:v>54500.4</c:v>
                </c:pt>
                <c:pt idx="139">
                  <c:v>54500.4</c:v>
                </c:pt>
                <c:pt idx="140">
                  <c:v>54500.4</c:v>
                </c:pt>
                <c:pt idx="141">
                  <c:v>54500.4</c:v>
                </c:pt>
                <c:pt idx="142">
                  <c:v>54500.4</c:v>
                </c:pt>
                <c:pt idx="143">
                  <c:v>54800.4</c:v>
                </c:pt>
                <c:pt idx="144">
                  <c:v>55100.4</c:v>
                </c:pt>
                <c:pt idx="145">
                  <c:v>55400.4</c:v>
                </c:pt>
                <c:pt idx="146">
                  <c:v>55400.4</c:v>
                </c:pt>
                <c:pt idx="147">
                  <c:v>55400.4</c:v>
                </c:pt>
                <c:pt idx="148">
                  <c:v>55600.2</c:v>
                </c:pt>
                <c:pt idx="149">
                  <c:v>55600.2</c:v>
                </c:pt>
                <c:pt idx="150">
                  <c:v>55800</c:v>
                </c:pt>
                <c:pt idx="151">
                  <c:v>55800</c:v>
                </c:pt>
                <c:pt idx="152">
                  <c:v>56000.4</c:v>
                </c:pt>
                <c:pt idx="153">
                  <c:v>56000.4</c:v>
                </c:pt>
                <c:pt idx="154">
                  <c:v>56000.4</c:v>
                </c:pt>
                <c:pt idx="155">
                  <c:v>56300.4</c:v>
                </c:pt>
                <c:pt idx="156">
                  <c:v>56300.4</c:v>
                </c:pt>
                <c:pt idx="157">
                  <c:v>56300.4</c:v>
                </c:pt>
                <c:pt idx="158">
                  <c:v>56300.4</c:v>
                </c:pt>
                <c:pt idx="159">
                  <c:v>56500.2</c:v>
                </c:pt>
                <c:pt idx="160">
                  <c:v>56500.2</c:v>
                </c:pt>
                <c:pt idx="161">
                  <c:v>56500.2</c:v>
                </c:pt>
                <c:pt idx="162">
                  <c:v>57000</c:v>
                </c:pt>
                <c:pt idx="163">
                  <c:v>57000</c:v>
                </c:pt>
                <c:pt idx="164">
                  <c:v>57200.4</c:v>
                </c:pt>
                <c:pt idx="165">
                  <c:v>57200.4</c:v>
                </c:pt>
                <c:pt idx="166">
                  <c:v>57200.4</c:v>
                </c:pt>
                <c:pt idx="167">
                  <c:v>57200.4</c:v>
                </c:pt>
                <c:pt idx="168">
                  <c:v>57200.4</c:v>
                </c:pt>
                <c:pt idx="169">
                  <c:v>57200.4</c:v>
                </c:pt>
                <c:pt idx="170">
                  <c:v>57200.4</c:v>
                </c:pt>
                <c:pt idx="171">
                  <c:v>57200.4</c:v>
                </c:pt>
                <c:pt idx="172">
                  <c:v>57200.4</c:v>
                </c:pt>
                <c:pt idx="173">
                  <c:v>57200.4</c:v>
                </c:pt>
                <c:pt idx="174">
                  <c:v>57200.4</c:v>
                </c:pt>
                <c:pt idx="175">
                  <c:v>57200.4</c:v>
                </c:pt>
                <c:pt idx="176">
                  <c:v>57900</c:v>
                </c:pt>
                <c:pt idx="177">
                  <c:v>57900</c:v>
                </c:pt>
                <c:pt idx="178">
                  <c:v>57200.4</c:v>
                </c:pt>
                <c:pt idx="179">
                  <c:v>57200.4</c:v>
                </c:pt>
                <c:pt idx="180">
                  <c:v>57200.4</c:v>
                </c:pt>
                <c:pt idx="181">
                  <c:v>56900.4</c:v>
                </c:pt>
                <c:pt idx="182">
                  <c:v>56900.4</c:v>
                </c:pt>
                <c:pt idx="183">
                  <c:v>57000</c:v>
                </c:pt>
                <c:pt idx="184">
                  <c:v>57000</c:v>
                </c:pt>
                <c:pt idx="185">
                  <c:v>57000</c:v>
                </c:pt>
                <c:pt idx="186">
                  <c:v>57000</c:v>
                </c:pt>
                <c:pt idx="187">
                  <c:v>57000</c:v>
                </c:pt>
                <c:pt idx="188">
                  <c:v>56700</c:v>
                </c:pt>
                <c:pt idx="189">
                  <c:v>56300.4</c:v>
                </c:pt>
                <c:pt idx="190">
                  <c:v>56300.4</c:v>
                </c:pt>
                <c:pt idx="191">
                  <c:v>56400</c:v>
                </c:pt>
                <c:pt idx="192">
                  <c:v>56400</c:v>
                </c:pt>
                <c:pt idx="193">
                  <c:v>56400</c:v>
                </c:pt>
                <c:pt idx="194">
                  <c:v>56400</c:v>
                </c:pt>
                <c:pt idx="195">
                  <c:v>56400</c:v>
                </c:pt>
                <c:pt idx="196">
                  <c:v>56400</c:v>
                </c:pt>
                <c:pt idx="197">
                  <c:v>56600.4</c:v>
                </c:pt>
                <c:pt idx="198">
                  <c:v>56900.4</c:v>
                </c:pt>
                <c:pt idx="199">
                  <c:v>57000</c:v>
                </c:pt>
                <c:pt idx="200">
                  <c:v>57000</c:v>
                </c:pt>
                <c:pt idx="201">
                  <c:v>57000</c:v>
                </c:pt>
                <c:pt idx="202">
                  <c:v>57100.2</c:v>
                </c:pt>
                <c:pt idx="203">
                  <c:v>57100.2</c:v>
                </c:pt>
                <c:pt idx="204">
                  <c:v>56900.4</c:v>
                </c:pt>
                <c:pt idx="205">
                  <c:v>56900.4</c:v>
                </c:pt>
                <c:pt idx="206">
                  <c:v>56900.4</c:v>
                </c:pt>
                <c:pt idx="207">
                  <c:v>56900.4</c:v>
                </c:pt>
                <c:pt idx="208">
                  <c:v>57400.2</c:v>
                </c:pt>
                <c:pt idx="209">
                  <c:v>57400.2</c:v>
                </c:pt>
                <c:pt idx="210">
                  <c:v>57400.2</c:v>
                </c:pt>
                <c:pt idx="211">
                  <c:v>57400.2</c:v>
                </c:pt>
                <c:pt idx="212">
                  <c:v>57500.4</c:v>
                </c:pt>
                <c:pt idx="213">
                  <c:v>57900</c:v>
                </c:pt>
                <c:pt idx="214">
                  <c:v>57900</c:v>
                </c:pt>
                <c:pt idx="215">
                  <c:v>57900</c:v>
                </c:pt>
                <c:pt idx="216">
                  <c:v>58300.2</c:v>
                </c:pt>
                <c:pt idx="217">
                  <c:v>58600.2</c:v>
                </c:pt>
                <c:pt idx="218">
                  <c:v>58900.2</c:v>
                </c:pt>
                <c:pt idx="219">
                  <c:v>59800.2</c:v>
                </c:pt>
                <c:pt idx="220">
                  <c:v>60000</c:v>
                </c:pt>
                <c:pt idx="221">
                  <c:v>60000</c:v>
                </c:pt>
                <c:pt idx="222">
                  <c:v>60000</c:v>
                </c:pt>
                <c:pt idx="223">
                  <c:v>60500.4</c:v>
                </c:pt>
                <c:pt idx="224">
                  <c:v>60500.4</c:v>
                </c:pt>
                <c:pt idx="225">
                  <c:v>59900.4</c:v>
                </c:pt>
                <c:pt idx="226">
                  <c:v>59900.4</c:v>
                </c:pt>
                <c:pt idx="227">
                  <c:v>58700.4</c:v>
                </c:pt>
                <c:pt idx="228">
                  <c:v>58700.4</c:v>
                </c:pt>
                <c:pt idx="229">
                  <c:v>58700.4</c:v>
                </c:pt>
                <c:pt idx="230">
                  <c:v>57900</c:v>
                </c:pt>
                <c:pt idx="231">
                  <c:v>57900</c:v>
                </c:pt>
                <c:pt idx="232">
                  <c:v>58200</c:v>
                </c:pt>
                <c:pt idx="233">
                  <c:v>58500</c:v>
                </c:pt>
                <c:pt idx="234">
                  <c:v>58900.2</c:v>
                </c:pt>
                <c:pt idx="235">
                  <c:v>58900.2</c:v>
                </c:pt>
                <c:pt idx="236">
                  <c:v>58900.2</c:v>
                </c:pt>
                <c:pt idx="237">
                  <c:v>59500.2</c:v>
                </c:pt>
                <c:pt idx="238">
                  <c:v>59900.4</c:v>
                </c:pt>
                <c:pt idx="239">
                  <c:v>59900.4</c:v>
                </c:pt>
                <c:pt idx="240">
                  <c:v>60000</c:v>
                </c:pt>
                <c:pt idx="241">
                  <c:v>59700</c:v>
                </c:pt>
                <c:pt idx="242">
                  <c:v>59700</c:v>
                </c:pt>
                <c:pt idx="243">
                  <c:v>59700</c:v>
                </c:pt>
                <c:pt idx="244">
                  <c:v>59700</c:v>
                </c:pt>
                <c:pt idx="245">
                  <c:v>59400</c:v>
                </c:pt>
                <c:pt idx="246">
                  <c:v>59100</c:v>
                </c:pt>
                <c:pt idx="247">
                  <c:v>58900.2</c:v>
                </c:pt>
                <c:pt idx="248">
                  <c:v>58700.4</c:v>
                </c:pt>
                <c:pt idx="249">
                  <c:v>58700.4</c:v>
                </c:pt>
                <c:pt idx="250">
                  <c:v>58700.4</c:v>
                </c:pt>
                <c:pt idx="251">
                  <c:v>58500</c:v>
                </c:pt>
                <c:pt idx="252">
                  <c:v>59900.4</c:v>
                </c:pt>
                <c:pt idx="253">
                  <c:v>59500.2</c:v>
                </c:pt>
                <c:pt idx="254">
                  <c:v>59000</c:v>
                </c:pt>
                <c:pt idx="255">
                  <c:v>59000</c:v>
                </c:pt>
                <c:pt idx="256">
                  <c:v>59000</c:v>
                </c:pt>
                <c:pt idx="257">
                  <c:v>59000</c:v>
                </c:pt>
                <c:pt idx="258">
                  <c:v>58400.4</c:v>
                </c:pt>
                <c:pt idx="259">
                  <c:v>58400.4</c:v>
                </c:pt>
                <c:pt idx="260">
                  <c:v>57900</c:v>
                </c:pt>
                <c:pt idx="261">
                  <c:v>57900</c:v>
                </c:pt>
                <c:pt idx="262">
                  <c:v>57700.2</c:v>
                </c:pt>
                <c:pt idx="263">
                  <c:v>57700.2</c:v>
                </c:pt>
                <c:pt idx="264">
                  <c:v>57700.2</c:v>
                </c:pt>
                <c:pt idx="265">
                  <c:v>57700.2</c:v>
                </c:pt>
                <c:pt idx="266">
                  <c:v>57700.2</c:v>
                </c:pt>
                <c:pt idx="267">
                  <c:v>57900</c:v>
                </c:pt>
                <c:pt idx="268">
                  <c:v>57900</c:v>
                </c:pt>
                <c:pt idx="269">
                  <c:v>57900</c:v>
                </c:pt>
                <c:pt idx="270">
                  <c:v>57900</c:v>
                </c:pt>
                <c:pt idx="271">
                  <c:v>57900</c:v>
                </c:pt>
                <c:pt idx="272">
                  <c:v>57900</c:v>
                </c:pt>
                <c:pt idx="273">
                  <c:v>57900</c:v>
                </c:pt>
                <c:pt idx="274">
                  <c:v>57900</c:v>
                </c:pt>
                <c:pt idx="275">
                  <c:v>57900</c:v>
                </c:pt>
                <c:pt idx="276">
                  <c:v>57900</c:v>
                </c:pt>
                <c:pt idx="277">
                  <c:v>57900</c:v>
                </c:pt>
                <c:pt idx="278">
                  <c:v>57900</c:v>
                </c:pt>
                <c:pt idx="279">
                  <c:v>57900</c:v>
                </c:pt>
                <c:pt idx="280">
                  <c:v>57900</c:v>
                </c:pt>
                <c:pt idx="281">
                  <c:v>57900</c:v>
                </c:pt>
                <c:pt idx="282">
                  <c:v>57900</c:v>
                </c:pt>
                <c:pt idx="283">
                  <c:v>57900</c:v>
                </c:pt>
                <c:pt idx="284">
                  <c:v>57900</c:v>
                </c:pt>
                <c:pt idx="285">
                  <c:v>57900</c:v>
                </c:pt>
                <c:pt idx="286">
                  <c:v>57500.4</c:v>
                </c:pt>
                <c:pt idx="287">
                  <c:v>57500.4</c:v>
                </c:pt>
                <c:pt idx="288">
                  <c:v>57500.4</c:v>
                </c:pt>
                <c:pt idx="289">
                  <c:v>57500.4</c:v>
                </c:pt>
                <c:pt idx="290">
                  <c:v>57500.4</c:v>
                </c:pt>
                <c:pt idx="291">
                  <c:v>57500.4</c:v>
                </c:pt>
                <c:pt idx="292">
                  <c:v>57500.4</c:v>
                </c:pt>
                <c:pt idx="293">
                  <c:v>57500.4</c:v>
                </c:pt>
                <c:pt idx="294">
                  <c:v>57500.4</c:v>
                </c:pt>
                <c:pt idx="295">
                  <c:v>57500.4</c:v>
                </c:pt>
                <c:pt idx="296">
                  <c:v>57200.4</c:v>
                </c:pt>
                <c:pt idx="297">
                  <c:v>57200.4</c:v>
                </c:pt>
                <c:pt idx="298">
                  <c:v>57200.4</c:v>
                </c:pt>
                <c:pt idx="299">
                  <c:v>57200.4</c:v>
                </c:pt>
                <c:pt idx="300">
                  <c:v>57200.4</c:v>
                </c:pt>
                <c:pt idx="301">
                  <c:v>56600.4</c:v>
                </c:pt>
                <c:pt idx="302">
                  <c:v>56600.4</c:v>
                </c:pt>
                <c:pt idx="303">
                  <c:v>56600.4</c:v>
                </c:pt>
                <c:pt idx="304">
                  <c:v>56600.4</c:v>
                </c:pt>
                <c:pt idx="305">
                  <c:v>56600.4</c:v>
                </c:pt>
                <c:pt idx="306">
                  <c:v>56600.4</c:v>
                </c:pt>
                <c:pt idx="307">
                  <c:v>56600.4</c:v>
                </c:pt>
                <c:pt idx="308">
                  <c:v>56100</c:v>
                </c:pt>
                <c:pt idx="309">
                  <c:v>56100</c:v>
                </c:pt>
                <c:pt idx="310">
                  <c:v>55800</c:v>
                </c:pt>
                <c:pt idx="311">
                  <c:v>55300.2</c:v>
                </c:pt>
                <c:pt idx="312">
                  <c:v>55300.2</c:v>
                </c:pt>
                <c:pt idx="313">
                  <c:v>55300.2</c:v>
                </c:pt>
                <c:pt idx="314">
                  <c:v>54900</c:v>
                </c:pt>
                <c:pt idx="315">
                  <c:v>54900</c:v>
                </c:pt>
                <c:pt idx="316">
                  <c:v>54900</c:v>
                </c:pt>
                <c:pt idx="317">
                  <c:v>54900</c:v>
                </c:pt>
                <c:pt idx="318">
                  <c:v>53400</c:v>
                </c:pt>
                <c:pt idx="319">
                  <c:v>52900.2</c:v>
                </c:pt>
                <c:pt idx="320">
                  <c:v>52500</c:v>
                </c:pt>
                <c:pt idx="321">
                  <c:v>52500</c:v>
                </c:pt>
                <c:pt idx="322">
                  <c:v>52500</c:v>
                </c:pt>
                <c:pt idx="323">
                  <c:v>52500</c:v>
                </c:pt>
                <c:pt idx="324">
                  <c:v>52500</c:v>
                </c:pt>
                <c:pt idx="325">
                  <c:v>52500</c:v>
                </c:pt>
                <c:pt idx="326">
                  <c:v>52500</c:v>
                </c:pt>
                <c:pt idx="327">
                  <c:v>52500</c:v>
                </c:pt>
                <c:pt idx="328">
                  <c:v>52500</c:v>
                </c:pt>
                <c:pt idx="329">
                  <c:v>52500</c:v>
                </c:pt>
                <c:pt idx="330">
                  <c:v>51800.4</c:v>
                </c:pt>
                <c:pt idx="331">
                  <c:v>51800.4</c:v>
                </c:pt>
                <c:pt idx="332">
                  <c:v>51500.4</c:v>
                </c:pt>
                <c:pt idx="333">
                  <c:v>51500.4</c:v>
                </c:pt>
                <c:pt idx="334">
                  <c:v>51500.4</c:v>
                </c:pt>
                <c:pt idx="335">
                  <c:v>51500.4</c:v>
                </c:pt>
                <c:pt idx="336">
                  <c:v>51600</c:v>
                </c:pt>
                <c:pt idx="337">
                  <c:v>51900</c:v>
                </c:pt>
                <c:pt idx="338">
                  <c:v>52100.4</c:v>
                </c:pt>
                <c:pt idx="339">
                  <c:v>52300.2</c:v>
                </c:pt>
                <c:pt idx="340">
                  <c:v>52300.2</c:v>
                </c:pt>
                <c:pt idx="341">
                  <c:v>52300.2</c:v>
                </c:pt>
                <c:pt idx="342">
                  <c:v>52300.2</c:v>
                </c:pt>
                <c:pt idx="343">
                  <c:v>52300.2</c:v>
                </c:pt>
                <c:pt idx="344">
                  <c:v>52300.2</c:v>
                </c:pt>
                <c:pt idx="345">
                  <c:v>51900</c:v>
                </c:pt>
                <c:pt idx="346">
                  <c:v>51900</c:v>
                </c:pt>
                <c:pt idx="347">
                  <c:v>51900</c:v>
                </c:pt>
                <c:pt idx="348">
                  <c:v>51900</c:v>
                </c:pt>
                <c:pt idx="349">
                  <c:v>51900</c:v>
                </c:pt>
                <c:pt idx="350">
                  <c:v>51900</c:v>
                </c:pt>
                <c:pt idx="351">
                  <c:v>51900</c:v>
                </c:pt>
                <c:pt idx="352">
                  <c:v>51900</c:v>
                </c:pt>
                <c:pt idx="353">
                  <c:v>51900</c:v>
                </c:pt>
                <c:pt idx="354">
                  <c:v>51900</c:v>
                </c:pt>
                <c:pt idx="355">
                  <c:v>51900</c:v>
                </c:pt>
                <c:pt idx="356">
                  <c:v>51900</c:v>
                </c:pt>
                <c:pt idx="357">
                  <c:v>52100.4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9D0-4149-B657-13A9211D30DB}"/>
            </c:ext>
          </c:extLst>
        </c:ser>
        <c:ser>
          <c:idx val="5"/>
          <c:order val="2"/>
          <c:tx>
            <c:v>Цена бензина марки АИ-92 в 2020 году за 1 тонну в рублях (самовывоз с Ачинского НПЗ)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'!$AE$6:$AE$364</c:f>
              <c:numCache>
                <c:formatCode>#,##0.00</c:formatCode>
                <c:ptCount val="359"/>
                <c:pt idx="0">
                  <c:v>45800.4</c:v>
                </c:pt>
                <c:pt idx="1">
                  <c:v>45800.4</c:v>
                </c:pt>
                <c:pt idx="2">
                  <c:v>45800.4</c:v>
                </c:pt>
                <c:pt idx="3">
                  <c:v>45800.4</c:v>
                </c:pt>
                <c:pt idx="4">
                  <c:v>45800.4</c:v>
                </c:pt>
                <c:pt idx="5">
                  <c:v>45800.4</c:v>
                </c:pt>
                <c:pt idx="6">
                  <c:v>45800.4</c:v>
                </c:pt>
                <c:pt idx="7">
                  <c:v>45800.4</c:v>
                </c:pt>
                <c:pt idx="8">
                  <c:v>45800.4</c:v>
                </c:pt>
                <c:pt idx="9">
                  <c:v>46000.2</c:v>
                </c:pt>
                <c:pt idx="10">
                  <c:v>46000.2</c:v>
                </c:pt>
                <c:pt idx="11">
                  <c:v>46000.2</c:v>
                </c:pt>
                <c:pt idx="12">
                  <c:v>46200</c:v>
                </c:pt>
                <c:pt idx="13">
                  <c:v>46200</c:v>
                </c:pt>
                <c:pt idx="14">
                  <c:v>46000.2</c:v>
                </c:pt>
                <c:pt idx="15">
                  <c:v>46000.2</c:v>
                </c:pt>
                <c:pt idx="16">
                  <c:v>46100.4</c:v>
                </c:pt>
                <c:pt idx="17">
                  <c:v>46100.4</c:v>
                </c:pt>
                <c:pt idx="18">
                  <c:v>46100.4</c:v>
                </c:pt>
                <c:pt idx="19">
                  <c:v>46100.4</c:v>
                </c:pt>
                <c:pt idx="20">
                  <c:v>46100.4</c:v>
                </c:pt>
                <c:pt idx="21">
                  <c:v>46200</c:v>
                </c:pt>
                <c:pt idx="22">
                  <c:v>46400.4</c:v>
                </c:pt>
                <c:pt idx="23">
                  <c:v>46600.2</c:v>
                </c:pt>
                <c:pt idx="24">
                  <c:v>46600.2</c:v>
                </c:pt>
                <c:pt idx="25">
                  <c:v>46600.2</c:v>
                </c:pt>
                <c:pt idx="26">
                  <c:v>46500</c:v>
                </c:pt>
                <c:pt idx="27">
                  <c:v>46500</c:v>
                </c:pt>
                <c:pt idx="28">
                  <c:v>46600.2</c:v>
                </c:pt>
                <c:pt idx="29">
                  <c:v>46600.2</c:v>
                </c:pt>
                <c:pt idx="30">
                  <c:v>46600.2</c:v>
                </c:pt>
                <c:pt idx="31">
                  <c:v>46800</c:v>
                </c:pt>
                <c:pt idx="32">
                  <c:v>46800</c:v>
                </c:pt>
                <c:pt idx="33">
                  <c:v>46300.2</c:v>
                </c:pt>
                <c:pt idx="34">
                  <c:v>46300.2</c:v>
                </c:pt>
                <c:pt idx="35">
                  <c:v>46300.2</c:v>
                </c:pt>
                <c:pt idx="36">
                  <c:v>46100.4</c:v>
                </c:pt>
                <c:pt idx="37">
                  <c:v>45900</c:v>
                </c:pt>
                <c:pt idx="38">
                  <c:v>45900</c:v>
                </c:pt>
                <c:pt idx="39">
                  <c:v>45900</c:v>
                </c:pt>
                <c:pt idx="40">
                  <c:v>45900</c:v>
                </c:pt>
                <c:pt idx="41">
                  <c:v>45900</c:v>
                </c:pt>
                <c:pt idx="42">
                  <c:v>45900</c:v>
                </c:pt>
                <c:pt idx="43">
                  <c:v>45900</c:v>
                </c:pt>
                <c:pt idx="44">
                  <c:v>46200</c:v>
                </c:pt>
                <c:pt idx="45">
                  <c:v>46200</c:v>
                </c:pt>
                <c:pt idx="46">
                  <c:v>46200</c:v>
                </c:pt>
                <c:pt idx="47">
                  <c:v>46500</c:v>
                </c:pt>
                <c:pt idx="48">
                  <c:v>46800</c:v>
                </c:pt>
                <c:pt idx="49">
                  <c:v>46800</c:v>
                </c:pt>
                <c:pt idx="50">
                  <c:v>47100</c:v>
                </c:pt>
                <c:pt idx="51">
                  <c:v>47400</c:v>
                </c:pt>
                <c:pt idx="52">
                  <c:v>47400</c:v>
                </c:pt>
                <c:pt idx="53">
                  <c:v>47400</c:v>
                </c:pt>
                <c:pt idx="54">
                  <c:v>47800.2</c:v>
                </c:pt>
                <c:pt idx="55">
                  <c:v>48300</c:v>
                </c:pt>
                <c:pt idx="56">
                  <c:v>48800.4</c:v>
                </c:pt>
                <c:pt idx="57">
                  <c:v>48800.4</c:v>
                </c:pt>
                <c:pt idx="58">
                  <c:v>48800.4</c:v>
                </c:pt>
                <c:pt idx="59">
                  <c:v>48800.4</c:v>
                </c:pt>
                <c:pt idx="60">
                  <c:v>48800.4</c:v>
                </c:pt>
                <c:pt idx="61">
                  <c:v>48800.4</c:v>
                </c:pt>
                <c:pt idx="62">
                  <c:v>48800.4</c:v>
                </c:pt>
                <c:pt idx="63">
                  <c:v>48800.4</c:v>
                </c:pt>
                <c:pt idx="64">
                  <c:v>48800.4</c:v>
                </c:pt>
                <c:pt idx="65">
                  <c:v>48800.4</c:v>
                </c:pt>
                <c:pt idx="66">
                  <c:v>48800.4</c:v>
                </c:pt>
                <c:pt idx="67">
                  <c:v>48800.4</c:v>
                </c:pt>
                <c:pt idx="68">
                  <c:v>48800.4</c:v>
                </c:pt>
                <c:pt idx="69">
                  <c:v>48800.4</c:v>
                </c:pt>
                <c:pt idx="70">
                  <c:v>48200.4</c:v>
                </c:pt>
                <c:pt idx="71">
                  <c:v>48200.4</c:v>
                </c:pt>
                <c:pt idx="72">
                  <c:v>48200.4</c:v>
                </c:pt>
                <c:pt idx="73">
                  <c:v>47900.4</c:v>
                </c:pt>
                <c:pt idx="74">
                  <c:v>47900.4</c:v>
                </c:pt>
                <c:pt idx="75">
                  <c:v>47900.4</c:v>
                </c:pt>
                <c:pt idx="76">
                  <c:v>47500.2</c:v>
                </c:pt>
                <c:pt idx="77">
                  <c:v>47100</c:v>
                </c:pt>
                <c:pt idx="78">
                  <c:v>47100</c:v>
                </c:pt>
                <c:pt idx="79">
                  <c:v>47100</c:v>
                </c:pt>
                <c:pt idx="80">
                  <c:v>47100</c:v>
                </c:pt>
                <c:pt idx="81">
                  <c:v>46200</c:v>
                </c:pt>
                <c:pt idx="82">
                  <c:v>46200</c:v>
                </c:pt>
                <c:pt idx="83">
                  <c:v>45900</c:v>
                </c:pt>
                <c:pt idx="84">
                  <c:v>45900</c:v>
                </c:pt>
                <c:pt idx="85">
                  <c:v>45900</c:v>
                </c:pt>
                <c:pt idx="86">
                  <c:v>45900</c:v>
                </c:pt>
                <c:pt idx="87">
                  <c:v>45900</c:v>
                </c:pt>
                <c:pt idx="88">
                  <c:v>45900</c:v>
                </c:pt>
                <c:pt idx="89">
                  <c:v>45000</c:v>
                </c:pt>
                <c:pt idx="90">
                  <c:v>45000</c:v>
                </c:pt>
                <c:pt idx="91">
                  <c:v>45000</c:v>
                </c:pt>
                <c:pt idx="92">
                  <c:v>45000</c:v>
                </c:pt>
                <c:pt idx="93">
                  <c:v>45000</c:v>
                </c:pt>
                <c:pt idx="94">
                  <c:v>42400.2</c:v>
                </c:pt>
                <c:pt idx="95">
                  <c:v>42400.2</c:v>
                </c:pt>
                <c:pt idx="96">
                  <c:v>41900.400000000001</c:v>
                </c:pt>
                <c:pt idx="97">
                  <c:v>41900.400000000001</c:v>
                </c:pt>
                <c:pt idx="98">
                  <c:v>41900.400000000001</c:v>
                </c:pt>
                <c:pt idx="99">
                  <c:v>41900.400000000001</c:v>
                </c:pt>
                <c:pt idx="100">
                  <c:v>41900.400000000001</c:v>
                </c:pt>
                <c:pt idx="101">
                  <c:v>41400</c:v>
                </c:pt>
                <c:pt idx="102">
                  <c:v>41400</c:v>
                </c:pt>
                <c:pt idx="103">
                  <c:v>41400</c:v>
                </c:pt>
                <c:pt idx="104">
                  <c:v>41400</c:v>
                </c:pt>
                <c:pt idx="105">
                  <c:v>41400</c:v>
                </c:pt>
                <c:pt idx="106">
                  <c:v>41400</c:v>
                </c:pt>
                <c:pt idx="107">
                  <c:v>41400</c:v>
                </c:pt>
                <c:pt idx="108">
                  <c:v>41200.199999999997</c:v>
                </c:pt>
                <c:pt idx="109">
                  <c:v>39900</c:v>
                </c:pt>
                <c:pt idx="110">
                  <c:v>38900.400000000001</c:v>
                </c:pt>
                <c:pt idx="111">
                  <c:v>38400</c:v>
                </c:pt>
                <c:pt idx="112">
                  <c:v>38400</c:v>
                </c:pt>
                <c:pt idx="113">
                  <c:v>38400</c:v>
                </c:pt>
                <c:pt idx="114">
                  <c:v>38400</c:v>
                </c:pt>
                <c:pt idx="115">
                  <c:v>38900.400000000001</c:v>
                </c:pt>
                <c:pt idx="116">
                  <c:v>38900.400000000001</c:v>
                </c:pt>
                <c:pt idx="117">
                  <c:v>39800.400000000001</c:v>
                </c:pt>
                <c:pt idx="118">
                  <c:v>41600.400000000001</c:v>
                </c:pt>
                <c:pt idx="119">
                  <c:v>42800.4</c:v>
                </c:pt>
                <c:pt idx="120">
                  <c:v>42800.4</c:v>
                </c:pt>
                <c:pt idx="121">
                  <c:v>42800.4</c:v>
                </c:pt>
                <c:pt idx="122">
                  <c:v>42800.4</c:v>
                </c:pt>
                <c:pt idx="123">
                  <c:v>42800.4</c:v>
                </c:pt>
                <c:pt idx="124">
                  <c:v>43600.2</c:v>
                </c:pt>
                <c:pt idx="125">
                  <c:v>43600.2</c:v>
                </c:pt>
                <c:pt idx="126">
                  <c:v>43900.2</c:v>
                </c:pt>
                <c:pt idx="127">
                  <c:v>43900.2</c:v>
                </c:pt>
                <c:pt idx="128">
                  <c:v>43900.2</c:v>
                </c:pt>
                <c:pt idx="129">
                  <c:v>43900.2</c:v>
                </c:pt>
                <c:pt idx="130">
                  <c:v>43900.2</c:v>
                </c:pt>
                <c:pt idx="131">
                  <c:v>46300.2</c:v>
                </c:pt>
                <c:pt idx="132">
                  <c:v>46300.2</c:v>
                </c:pt>
                <c:pt idx="133">
                  <c:v>46300.2</c:v>
                </c:pt>
                <c:pt idx="134">
                  <c:v>46300.2</c:v>
                </c:pt>
                <c:pt idx="135">
                  <c:v>46300.2</c:v>
                </c:pt>
                <c:pt idx="136">
                  <c:v>46500</c:v>
                </c:pt>
                <c:pt idx="137">
                  <c:v>47500.2</c:v>
                </c:pt>
                <c:pt idx="138">
                  <c:v>48500.4</c:v>
                </c:pt>
                <c:pt idx="139">
                  <c:v>48500.4</c:v>
                </c:pt>
                <c:pt idx="140">
                  <c:v>48500.4</c:v>
                </c:pt>
                <c:pt idx="141">
                  <c:v>48500.4</c:v>
                </c:pt>
                <c:pt idx="142">
                  <c:v>48500.4</c:v>
                </c:pt>
                <c:pt idx="143">
                  <c:v>48500.4</c:v>
                </c:pt>
                <c:pt idx="144">
                  <c:v>48500.4</c:v>
                </c:pt>
                <c:pt idx="145">
                  <c:v>48800.4</c:v>
                </c:pt>
                <c:pt idx="146">
                  <c:v>48800.4</c:v>
                </c:pt>
                <c:pt idx="147">
                  <c:v>48800.4</c:v>
                </c:pt>
                <c:pt idx="148">
                  <c:v>48800.4</c:v>
                </c:pt>
                <c:pt idx="149">
                  <c:v>49600.2</c:v>
                </c:pt>
                <c:pt idx="150">
                  <c:v>50500.2</c:v>
                </c:pt>
                <c:pt idx="151">
                  <c:v>50500.2</c:v>
                </c:pt>
                <c:pt idx="152">
                  <c:v>50500.2</c:v>
                </c:pt>
                <c:pt idx="153">
                  <c:v>50500.2</c:v>
                </c:pt>
                <c:pt idx="154">
                  <c:v>50500.2</c:v>
                </c:pt>
                <c:pt idx="155">
                  <c:v>50500.2</c:v>
                </c:pt>
                <c:pt idx="156">
                  <c:v>50500.2</c:v>
                </c:pt>
                <c:pt idx="157">
                  <c:v>50600.2</c:v>
                </c:pt>
                <c:pt idx="158">
                  <c:v>51000</c:v>
                </c:pt>
                <c:pt idx="159">
                  <c:v>51500.4</c:v>
                </c:pt>
                <c:pt idx="160">
                  <c:v>51500.4</c:v>
                </c:pt>
                <c:pt idx="161">
                  <c:v>51500.4</c:v>
                </c:pt>
                <c:pt idx="162">
                  <c:v>51700.2</c:v>
                </c:pt>
                <c:pt idx="163">
                  <c:v>51700.2</c:v>
                </c:pt>
                <c:pt idx="164">
                  <c:v>51700.2</c:v>
                </c:pt>
                <c:pt idx="165">
                  <c:v>51800.4</c:v>
                </c:pt>
                <c:pt idx="166">
                  <c:v>52100.4</c:v>
                </c:pt>
                <c:pt idx="167">
                  <c:v>52100.4</c:v>
                </c:pt>
                <c:pt idx="168">
                  <c:v>52100.4</c:v>
                </c:pt>
                <c:pt idx="169">
                  <c:v>52100.4</c:v>
                </c:pt>
                <c:pt idx="170">
                  <c:v>52100.4</c:v>
                </c:pt>
                <c:pt idx="171">
                  <c:v>52200.4</c:v>
                </c:pt>
                <c:pt idx="172">
                  <c:v>52200.4</c:v>
                </c:pt>
                <c:pt idx="173">
                  <c:v>52200.4</c:v>
                </c:pt>
                <c:pt idx="174">
                  <c:v>52200.4</c:v>
                </c:pt>
                <c:pt idx="175">
                  <c:v>52200.4</c:v>
                </c:pt>
                <c:pt idx="176">
                  <c:v>52200.4</c:v>
                </c:pt>
                <c:pt idx="177">
                  <c:v>52200.4</c:v>
                </c:pt>
                <c:pt idx="178">
                  <c:v>53000.4</c:v>
                </c:pt>
                <c:pt idx="179">
                  <c:v>53000.4</c:v>
                </c:pt>
                <c:pt idx="180">
                  <c:v>53000.4</c:v>
                </c:pt>
                <c:pt idx="181">
                  <c:v>53000.4</c:v>
                </c:pt>
                <c:pt idx="182">
                  <c:v>53000.4</c:v>
                </c:pt>
                <c:pt idx="183">
                  <c:v>53000.4</c:v>
                </c:pt>
                <c:pt idx="184">
                  <c:v>53000.4</c:v>
                </c:pt>
                <c:pt idx="185">
                  <c:v>52800</c:v>
                </c:pt>
                <c:pt idx="186">
                  <c:v>52600.2</c:v>
                </c:pt>
                <c:pt idx="187">
                  <c:v>52600.2</c:v>
                </c:pt>
                <c:pt idx="188">
                  <c:v>52600.2</c:v>
                </c:pt>
                <c:pt idx="189">
                  <c:v>52600.2</c:v>
                </c:pt>
                <c:pt idx="190">
                  <c:v>51900.2</c:v>
                </c:pt>
                <c:pt idx="191">
                  <c:v>51900.2</c:v>
                </c:pt>
                <c:pt idx="192">
                  <c:v>51600</c:v>
                </c:pt>
                <c:pt idx="193">
                  <c:v>51400.2</c:v>
                </c:pt>
                <c:pt idx="194">
                  <c:v>51400.2</c:v>
                </c:pt>
                <c:pt idx="195">
                  <c:v>51400.2</c:v>
                </c:pt>
                <c:pt idx="196">
                  <c:v>51400.2</c:v>
                </c:pt>
                <c:pt idx="197">
                  <c:v>51200.4</c:v>
                </c:pt>
                <c:pt idx="198">
                  <c:v>51200.4</c:v>
                </c:pt>
                <c:pt idx="199">
                  <c:v>51700.2</c:v>
                </c:pt>
                <c:pt idx="200">
                  <c:v>52000.2</c:v>
                </c:pt>
                <c:pt idx="201">
                  <c:v>52000.2</c:v>
                </c:pt>
                <c:pt idx="202">
                  <c:v>52000.2</c:v>
                </c:pt>
                <c:pt idx="203">
                  <c:v>52400.4</c:v>
                </c:pt>
                <c:pt idx="204">
                  <c:v>52400.4</c:v>
                </c:pt>
                <c:pt idx="205">
                  <c:v>52400.4</c:v>
                </c:pt>
                <c:pt idx="206">
                  <c:v>52400.4</c:v>
                </c:pt>
                <c:pt idx="207">
                  <c:v>52400.4</c:v>
                </c:pt>
                <c:pt idx="208">
                  <c:v>53300.4</c:v>
                </c:pt>
                <c:pt idx="209">
                  <c:v>53300.4</c:v>
                </c:pt>
                <c:pt idx="210">
                  <c:v>53700</c:v>
                </c:pt>
                <c:pt idx="211">
                  <c:v>53400</c:v>
                </c:pt>
                <c:pt idx="212">
                  <c:v>53200.2</c:v>
                </c:pt>
                <c:pt idx="213">
                  <c:v>53200.2</c:v>
                </c:pt>
                <c:pt idx="214">
                  <c:v>52900.2</c:v>
                </c:pt>
                <c:pt idx="215">
                  <c:v>52900.2</c:v>
                </c:pt>
                <c:pt idx="216">
                  <c:v>52900.2</c:v>
                </c:pt>
                <c:pt idx="217">
                  <c:v>52900.2</c:v>
                </c:pt>
                <c:pt idx="218">
                  <c:v>52200</c:v>
                </c:pt>
                <c:pt idx="219">
                  <c:v>52200</c:v>
                </c:pt>
                <c:pt idx="220">
                  <c:v>52200</c:v>
                </c:pt>
                <c:pt idx="221">
                  <c:v>51900</c:v>
                </c:pt>
                <c:pt idx="222">
                  <c:v>51900</c:v>
                </c:pt>
                <c:pt idx="223">
                  <c:v>51900</c:v>
                </c:pt>
                <c:pt idx="224">
                  <c:v>51900</c:v>
                </c:pt>
                <c:pt idx="225">
                  <c:v>51700.2</c:v>
                </c:pt>
                <c:pt idx="226">
                  <c:v>51700.2</c:v>
                </c:pt>
                <c:pt idx="227">
                  <c:v>52400.4</c:v>
                </c:pt>
                <c:pt idx="228">
                  <c:v>52400.4</c:v>
                </c:pt>
                <c:pt idx="229">
                  <c:v>52400.4</c:v>
                </c:pt>
                <c:pt idx="230">
                  <c:v>52400.4</c:v>
                </c:pt>
                <c:pt idx="231">
                  <c:v>52700.4</c:v>
                </c:pt>
                <c:pt idx="232">
                  <c:v>52700.4</c:v>
                </c:pt>
                <c:pt idx="233">
                  <c:v>53000.4</c:v>
                </c:pt>
                <c:pt idx="234">
                  <c:v>53000.4</c:v>
                </c:pt>
                <c:pt idx="235">
                  <c:v>53000.4</c:v>
                </c:pt>
                <c:pt idx="236">
                  <c:v>53000.4</c:v>
                </c:pt>
                <c:pt idx="237">
                  <c:v>53000.4</c:v>
                </c:pt>
                <c:pt idx="238">
                  <c:v>53000.4</c:v>
                </c:pt>
                <c:pt idx="239">
                  <c:v>53000.4</c:v>
                </c:pt>
                <c:pt idx="240">
                  <c:v>53000.4</c:v>
                </c:pt>
                <c:pt idx="241">
                  <c:v>53000.4</c:v>
                </c:pt>
                <c:pt idx="242">
                  <c:v>53000.4</c:v>
                </c:pt>
                <c:pt idx="243">
                  <c:v>53000.4</c:v>
                </c:pt>
                <c:pt idx="244">
                  <c:v>53000.4</c:v>
                </c:pt>
                <c:pt idx="245">
                  <c:v>53000.4</c:v>
                </c:pt>
                <c:pt idx="246">
                  <c:v>52600.2</c:v>
                </c:pt>
                <c:pt idx="247">
                  <c:v>52600.2</c:v>
                </c:pt>
                <c:pt idx="248">
                  <c:v>52000.2</c:v>
                </c:pt>
                <c:pt idx="249">
                  <c:v>51800.4</c:v>
                </c:pt>
                <c:pt idx="250">
                  <c:v>51800.4</c:v>
                </c:pt>
                <c:pt idx="251">
                  <c:v>51800.4</c:v>
                </c:pt>
                <c:pt idx="252">
                  <c:v>51800.4</c:v>
                </c:pt>
                <c:pt idx="253">
                  <c:v>51300</c:v>
                </c:pt>
                <c:pt idx="254">
                  <c:v>51300</c:v>
                </c:pt>
                <c:pt idx="255">
                  <c:v>51300</c:v>
                </c:pt>
                <c:pt idx="256">
                  <c:v>51000</c:v>
                </c:pt>
                <c:pt idx="257">
                  <c:v>51000</c:v>
                </c:pt>
                <c:pt idx="258">
                  <c:v>51000</c:v>
                </c:pt>
                <c:pt idx="259">
                  <c:v>50500</c:v>
                </c:pt>
                <c:pt idx="260">
                  <c:v>50100</c:v>
                </c:pt>
                <c:pt idx="261">
                  <c:v>49800</c:v>
                </c:pt>
                <c:pt idx="262">
                  <c:v>49800</c:v>
                </c:pt>
                <c:pt idx="263">
                  <c:v>49800</c:v>
                </c:pt>
                <c:pt idx="264">
                  <c:v>49800</c:v>
                </c:pt>
                <c:pt idx="265">
                  <c:v>49800</c:v>
                </c:pt>
                <c:pt idx="266">
                  <c:v>49300</c:v>
                </c:pt>
                <c:pt idx="267">
                  <c:v>48400.2</c:v>
                </c:pt>
                <c:pt idx="268">
                  <c:v>48400.2</c:v>
                </c:pt>
                <c:pt idx="269">
                  <c:v>48400.2</c:v>
                </c:pt>
                <c:pt idx="270">
                  <c:v>48400.2</c:v>
                </c:pt>
                <c:pt idx="271">
                  <c:v>48400.2</c:v>
                </c:pt>
                <c:pt idx="272">
                  <c:v>48400.2</c:v>
                </c:pt>
                <c:pt idx="273">
                  <c:v>48400.2</c:v>
                </c:pt>
                <c:pt idx="274">
                  <c:v>48200.4</c:v>
                </c:pt>
                <c:pt idx="275">
                  <c:v>48200.4</c:v>
                </c:pt>
                <c:pt idx="276">
                  <c:v>48400.2</c:v>
                </c:pt>
                <c:pt idx="277">
                  <c:v>49000.2</c:v>
                </c:pt>
                <c:pt idx="278">
                  <c:v>49000.2</c:v>
                </c:pt>
                <c:pt idx="279">
                  <c:v>49000.2</c:v>
                </c:pt>
                <c:pt idx="280">
                  <c:v>49000.2</c:v>
                </c:pt>
                <c:pt idx="281">
                  <c:v>49000.2</c:v>
                </c:pt>
                <c:pt idx="282">
                  <c:v>49000.2</c:v>
                </c:pt>
                <c:pt idx="283">
                  <c:v>49000.2</c:v>
                </c:pt>
                <c:pt idx="284">
                  <c:v>49000.2</c:v>
                </c:pt>
                <c:pt idx="285">
                  <c:v>49000.2</c:v>
                </c:pt>
                <c:pt idx="286">
                  <c:v>49000.2</c:v>
                </c:pt>
                <c:pt idx="287">
                  <c:v>49000.2</c:v>
                </c:pt>
                <c:pt idx="288">
                  <c:v>49000.2</c:v>
                </c:pt>
                <c:pt idx="289">
                  <c:v>49300.2</c:v>
                </c:pt>
                <c:pt idx="290">
                  <c:v>49600.2</c:v>
                </c:pt>
                <c:pt idx="291">
                  <c:v>49600.2</c:v>
                </c:pt>
                <c:pt idx="292">
                  <c:v>49600.2</c:v>
                </c:pt>
                <c:pt idx="293">
                  <c:v>49600.2</c:v>
                </c:pt>
                <c:pt idx="294">
                  <c:v>49600.2</c:v>
                </c:pt>
                <c:pt idx="295">
                  <c:v>49600.2</c:v>
                </c:pt>
                <c:pt idx="296">
                  <c:v>49600.2</c:v>
                </c:pt>
                <c:pt idx="297">
                  <c:v>49600.2</c:v>
                </c:pt>
                <c:pt idx="298">
                  <c:v>49600.2</c:v>
                </c:pt>
                <c:pt idx="299">
                  <c:v>49600.2</c:v>
                </c:pt>
                <c:pt idx="300">
                  <c:v>49600.2</c:v>
                </c:pt>
                <c:pt idx="301">
                  <c:v>49600.2</c:v>
                </c:pt>
                <c:pt idx="302">
                  <c:v>49600.2</c:v>
                </c:pt>
                <c:pt idx="303">
                  <c:v>49600.2</c:v>
                </c:pt>
                <c:pt idx="304">
                  <c:v>52500</c:v>
                </c:pt>
                <c:pt idx="305">
                  <c:v>52500</c:v>
                </c:pt>
                <c:pt idx="306">
                  <c:v>52500</c:v>
                </c:pt>
                <c:pt idx="307">
                  <c:v>52500</c:v>
                </c:pt>
                <c:pt idx="308">
                  <c:v>52000.2</c:v>
                </c:pt>
                <c:pt idx="309">
                  <c:v>52000.2</c:v>
                </c:pt>
                <c:pt idx="310">
                  <c:v>49200</c:v>
                </c:pt>
                <c:pt idx="311">
                  <c:v>49200</c:v>
                </c:pt>
                <c:pt idx="312">
                  <c:v>49200</c:v>
                </c:pt>
                <c:pt idx="313">
                  <c:v>49200</c:v>
                </c:pt>
                <c:pt idx="314">
                  <c:v>49200</c:v>
                </c:pt>
                <c:pt idx="315">
                  <c:v>49000.2</c:v>
                </c:pt>
                <c:pt idx="316">
                  <c:v>48200.4</c:v>
                </c:pt>
                <c:pt idx="317">
                  <c:v>48200.4</c:v>
                </c:pt>
                <c:pt idx="318">
                  <c:v>48200.4</c:v>
                </c:pt>
                <c:pt idx="319">
                  <c:v>47300.4</c:v>
                </c:pt>
                <c:pt idx="320">
                  <c:v>47300.4</c:v>
                </c:pt>
                <c:pt idx="321">
                  <c:v>47300.4</c:v>
                </c:pt>
                <c:pt idx="322">
                  <c:v>47100</c:v>
                </c:pt>
                <c:pt idx="323">
                  <c:v>46900.2</c:v>
                </c:pt>
                <c:pt idx="324">
                  <c:v>46900.2</c:v>
                </c:pt>
                <c:pt idx="325">
                  <c:v>46900.2</c:v>
                </c:pt>
                <c:pt idx="326">
                  <c:v>46100.4</c:v>
                </c:pt>
                <c:pt idx="327">
                  <c:v>46100.4</c:v>
                </c:pt>
                <c:pt idx="328">
                  <c:v>46100.4</c:v>
                </c:pt>
                <c:pt idx="329">
                  <c:v>46100.4</c:v>
                </c:pt>
                <c:pt idx="330">
                  <c:v>45900</c:v>
                </c:pt>
                <c:pt idx="331">
                  <c:v>45900</c:v>
                </c:pt>
                <c:pt idx="332">
                  <c:v>45700.2</c:v>
                </c:pt>
                <c:pt idx="333">
                  <c:v>45900</c:v>
                </c:pt>
                <c:pt idx="334">
                  <c:v>45900</c:v>
                </c:pt>
                <c:pt idx="335">
                  <c:v>45900</c:v>
                </c:pt>
                <c:pt idx="336">
                  <c:v>46500</c:v>
                </c:pt>
                <c:pt idx="337">
                  <c:v>46900.2</c:v>
                </c:pt>
                <c:pt idx="338">
                  <c:v>47100</c:v>
                </c:pt>
                <c:pt idx="339">
                  <c:v>47100</c:v>
                </c:pt>
                <c:pt idx="340">
                  <c:v>47100</c:v>
                </c:pt>
                <c:pt idx="341">
                  <c:v>47100</c:v>
                </c:pt>
                <c:pt idx="342">
                  <c:v>47100</c:v>
                </c:pt>
                <c:pt idx="343">
                  <c:v>47100</c:v>
                </c:pt>
                <c:pt idx="344">
                  <c:v>47000.4</c:v>
                </c:pt>
                <c:pt idx="345">
                  <c:v>47200.2</c:v>
                </c:pt>
                <c:pt idx="346">
                  <c:v>47900.2</c:v>
                </c:pt>
                <c:pt idx="347">
                  <c:v>48500.4</c:v>
                </c:pt>
                <c:pt idx="348">
                  <c:v>48500.4</c:v>
                </c:pt>
                <c:pt idx="349">
                  <c:v>48500.4</c:v>
                </c:pt>
                <c:pt idx="350">
                  <c:v>48500.4</c:v>
                </c:pt>
                <c:pt idx="351">
                  <c:v>48500.4</c:v>
                </c:pt>
                <c:pt idx="352">
                  <c:v>48900</c:v>
                </c:pt>
                <c:pt idx="353">
                  <c:v>49300.2</c:v>
                </c:pt>
                <c:pt idx="354">
                  <c:v>49800</c:v>
                </c:pt>
                <c:pt idx="355">
                  <c:v>49800</c:v>
                </c:pt>
                <c:pt idx="356">
                  <c:v>49800</c:v>
                </c:pt>
                <c:pt idx="357">
                  <c:v>49800</c:v>
                </c:pt>
                <c:pt idx="358">
                  <c:v>49300.2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9D0-4149-B657-13A9211D30DB}"/>
            </c:ext>
          </c:extLst>
        </c:ser>
        <c:ser>
          <c:idx val="4"/>
          <c:order val="3"/>
          <c:tx>
            <c:v>Цена бензина марки АИ-92 в 2019 году за 1 тонну в рублях (самовывоз с Ачинского НПЗ)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'!$AD$6:$AD$364</c:f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9D0-4149-B657-13A9211D30DB}"/>
            </c:ext>
          </c:extLst>
        </c:ser>
        <c:ser>
          <c:idx val="3"/>
          <c:order val="4"/>
          <c:tx>
            <c:v>Цена бензина марки АИ-92 в 2018 году за 1 тонну в рублях (самовывоз с Ачинского НПЗ)</c:v>
          </c:tx>
          <c:spPr>
            <a:ln>
              <a:solidFill>
                <a:srgbClr val="F79646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'!$AC$6:$AC$364</c:f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9D0-4149-B657-13A9211D30DB}"/>
            </c:ext>
          </c:extLst>
        </c:ser>
        <c:ser>
          <c:idx val="0"/>
          <c:order val="5"/>
          <c:tx>
            <c:v>Цена бензина марки АИ-92 в 2017 году за 1 тонну в рублях (самовывоз с Ачинского НПЗ)</c:v>
          </c:tx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'!$AB$6:$AB$364</c:f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9D0-4149-B657-13A9211D30DB}"/>
            </c:ext>
          </c:extLst>
        </c:ser>
        <c:ser>
          <c:idx val="1"/>
          <c:order val="6"/>
          <c:tx>
            <c:v>Цена бензина марки АИ-92 в 2016 году за 1 тонну в рублях (самовывоз с Ачинского НПЗ)</c:v>
          </c:tx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'!$AA$6:$AA$364</c:f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9D0-4149-B657-13A9211D30DB}"/>
            </c:ext>
          </c:extLst>
        </c:ser>
        <c:ser>
          <c:idx val="2"/>
          <c:order val="7"/>
          <c:tx>
            <c:v>Цена бензина марки АИ-92 в 2015 году за 1 тонну в рублях (самовывоз с Ачинского НПЗ)</c:v>
          </c:tx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'!$Z$6:$Z$364</c:f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39D0-4149-B657-13A9211D30DB}"/>
            </c:ext>
          </c:extLst>
        </c:ser>
        <c:ser>
          <c:idx val="6"/>
          <c:order val="8"/>
          <c:tx>
            <c:v>маркер</c:v>
          </c:tx>
          <c:marker>
            <c:symbol val="circle"/>
            <c:size val="45"/>
            <c:spPr>
              <a:solidFill>
                <a:srgbClr val="1F497D">
                  <a:alpha val="25000"/>
                </a:srgbClr>
              </a:solidFill>
            </c:spPr>
          </c:marker>
          <c:dPt>
            <c:idx val="88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9D0-4149-B657-13A9211D30DB}"/>
              </c:ext>
            </c:extLst>
          </c:dPt>
          <c:dPt>
            <c:idx val="191"/>
            <c:marker>
              <c:spPr>
                <a:solidFill>
                  <a:srgbClr val="1F497D">
                    <a:alpha val="20000"/>
                  </a:srgbClr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9-39D0-4149-B657-13A9211D30DB}"/>
              </c:ext>
            </c:extLst>
          </c:dPt>
          <c:dPt>
            <c:idx val="244"/>
            <c:marker>
              <c:spPr>
                <a:solidFill>
                  <a:schemeClr val="bg1">
                    <a:lumMod val="85000"/>
                    <a:alpha val="25000"/>
                  </a:schemeClr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A-39D0-4149-B657-13A9211D30DB}"/>
              </c:ext>
            </c:extLst>
          </c:dPt>
          <c:dLbls>
            <c:dLbl>
              <c:idx val="39"/>
              <c:layout>
                <c:manualLayout>
                  <c:x val="5.0346089521284883E-3"/>
                  <c:y val="-1.0446194225721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D0-4149-B657-13A9211D30DB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'!$AK$6:$AK$364</c:f>
              <c:numCache>
                <c:formatCode>General</c:formatCode>
                <c:ptCount val="359"/>
                <c:pt idx="74" formatCode="#,##0.00">
                  <c:v>46900.2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39D0-4149-B657-13A9211D30DB}"/>
            </c:ext>
          </c:extLst>
        </c:ser>
        <c:axId val="171639936"/>
        <c:axId val="171641472"/>
      </c:scatterChart>
      <c:valAx>
        <c:axId val="171639936"/>
        <c:scaling>
          <c:orientation val="minMax"/>
          <c:max val="42734"/>
          <c:min val="42370"/>
        </c:scaling>
        <c:axPos val="b"/>
        <c:majorGridlines/>
        <c:numFmt formatCode="[$-419]d\ mmm;@" sourceLinked="0"/>
        <c:majorTickMark val="none"/>
        <c:tickLblPos val="nextTo"/>
        <c:crossAx val="171641472"/>
        <c:crosses val="autoZero"/>
        <c:crossBetween val="midCat"/>
        <c:majorUnit val="30.5"/>
      </c:valAx>
      <c:valAx>
        <c:axId val="171641472"/>
        <c:scaling>
          <c:orientation val="minMax"/>
          <c:max val="62000"/>
          <c:min val="35000"/>
        </c:scaling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>
                    <a:latin typeface="Times New Roman" pitchFamily="18" charset="0"/>
                    <a:cs typeface="Times New Roman" pitchFamily="18" charset="0"/>
                  </a:rPr>
                  <a:t>Цена</a:t>
                </a:r>
                <a:r>
                  <a:rPr lang="ru-RU" b="1" baseline="0">
                    <a:latin typeface="Times New Roman" pitchFamily="18" charset="0"/>
                    <a:cs typeface="Times New Roman" pitchFamily="18" charset="0"/>
                  </a:rPr>
                  <a:t> за 1 тонну в рублях</a:t>
                </a:r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6980517711996435E-2"/>
              <c:y val="0.28099472414433047"/>
            </c:manualLayout>
          </c:layout>
        </c:title>
        <c:numFmt formatCode="_(&quot;₽&quot;* #,##0_);_(&quot;₽&quot;* \(#,##0\);_(&quot;₽&quot;* &quot;-&quot;??_);_(@_)" sourceLinked="0"/>
        <c:majorTickMark val="none"/>
        <c:tickLblPos val="nextTo"/>
        <c:crossAx val="171639936"/>
        <c:crosses val="autoZero"/>
        <c:crossBetween val="midCat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8237875293521251"/>
          <c:y val="0"/>
          <c:w val="0.11762124706479003"/>
          <c:h val="1"/>
        </c:manualLayout>
      </c:layout>
      <c:txPr>
        <a:bodyPr/>
        <a:lstStyle/>
        <a:p>
          <a:pPr>
            <a:defRPr sz="1000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Динамика  изменения стоймости топлива </a:t>
            </a:r>
          </a:p>
          <a:p>
            <a:pPr>
              <a:defRPr/>
            </a:pPr>
            <a:r>
              <a:rPr lang="ru-RU"/>
              <a:t>по данным ПАО «НК «РОСНЕФТЬ» (РН-Красноярскнефтепродукт)</a:t>
            </a:r>
          </a:p>
        </c:rich>
      </c:tx>
      <c:layout>
        <c:manualLayout>
          <c:xMode val="edge"/>
          <c:yMode val="edge"/>
          <c:x val="0.22580473530194201"/>
          <c:y val="0"/>
        </c:manualLayout>
      </c:layout>
    </c:title>
    <c:plotArea>
      <c:layout>
        <c:manualLayout>
          <c:layoutTarget val="inner"/>
          <c:xMode val="edge"/>
          <c:yMode val="edge"/>
          <c:x val="9.4853927572778898E-2"/>
          <c:y val="0.18328998103063704"/>
          <c:w val="0.77102062140124505"/>
          <c:h val="0.73503779574094863"/>
        </c:manualLayout>
      </c:layout>
      <c:scatterChart>
        <c:scatterStyle val="smoothMarker"/>
        <c:ser>
          <c:idx val="8"/>
          <c:order val="0"/>
          <c:tx>
            <c:v>Цена летнего дизельного топлива в 2022 году за 1 тонну в рублях (самовывоз с Ачинского НПЗ)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'!$Y$6:$Y$364</c:f>
              <c:numCache>
                <c:formatCode>General</c:formatCode>
                <c:ptCount val="359"/>
                <c:pt idx="71" formatCode="#,##0.00">
                  <c:v>55500</c:v>
                </c:pt>
                <c:pt idx="72" formatCode="#,##0.00">
                  <c:v>55500</c:v>
                </c:pt>
                <c:pt idx="73" formatCode="#,##0.00">
                  <c:v>55900.2</c:v>
                </c:pt>
                <c:pt idx="74" formatCode="#,##0.00">
                  <c:v>55900.2</c:v>
                </c:pt>
              </c:numCache>
            </c:numRef>
          </c:yVal>
          <c:smooth val="1"/>
        </c:ser>
        <c:ser>
          <c:idx val="7"/>
          <c:order val="1"/>
          <c:tx>
            <c:v>Цена летнего дизельного топлива в 2021 году за 1 тонну в рублях (самовывоз с Ачинского НПЗ)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'!$X$6:$X$364</c:f>
              <c:numCache>
                <c:formatCode>General</c:formatCode>
                <c:ptCount val="359"/>
                <c:pt idx="73" formatCode="#,##0.00">
                  <c:v>54200.4</c:v>
                </c:pt>
                <c:pt idx="74" formatCode="#,##0.00">
                  <c:v>54200.4</c:v>
                </c:pt>
                <c:pt idx="75" formatCode="#,##0.00">
                  <c:v>54300</c:v>
                </c:pt>
                <c:pt idx="76" formatCode="#,##0.00">
                  <c:v>54400.2</c:v>
                </c:pt>
                <c:pt idx="77" formatCode="#,##0.00">
                  <c:v>54400.2</c:v>
                </c:pt>
                <c:pt idx="78" formatCode="#,##0.00">
                  <c:v>54400.2</c:v>
                </c:pt>
                <c:pt idx="79" formatCode="#,##0.00">
                  <c:v>54400.2</c:v>
                </c:pt>
                <c:pt idx="80" formatCode="#,##0.00">
                  <c:v>54400.2</c:v>
                </c:pt>
                <c:pt idx="81" formatCode="#,##0.00">
                  <c:v>54400.2</c:v>
                </c:pt>
                <c:pt idx="82" formatCode="#,##0.00">
                  <c:v>54400.2</c:v>
                </c:pt>
                <c:pt idx="83" formatCode="#,##0.00">
                  <c:v>54400.2</c:v>
                </c:pt>
                <c:pt idx="84" formatCode="#,##0.00">
                  <c:v>54400.2</c:v>
                </c:pt>
                <c:pt idx="85" formatCode="#,##0.00">
                  <c:v>54400.2</c:v>
                </c:pt>
                <c:pt idx="86" formatCode="#,##0.00">
                  <c:v>54400.2</c:v>
                </c:pt>
                <c:pt idx="87" formatCode="#,##0.00">
                  <c:v>53400</c:v>
                </c:pt>
                <c:pt idx="88" formatCode="#,##0.00">
                  <c:v>53400</c:v>
                </c:pt>
                <c:pt idx="89" formatCode="#,##0.00">
                  <c:v>53900.4</c:v>
                </c:pt>
                <c:pt idx="90" formatCode="#,##0.00">
                  <c:v>53900.4</c:v>
                </c:pt>
                <c:pt idx="91" formatCode="#,##0.00">
                  <c:v>53900.4</c:v>
                </c:pt>
                <c:pt idx="92" formatCode="#,##0.00">
                  <c:v>53900.4</c:v>
                </c:pt>
                <c:pt idx="93" formatCode="#,##0.00">
                  <c:v>53700</c:v>
                </c:pt>
                <c:pt idx="94" formatCode="#,##0.00">
                  <c:v>52900.2</c:v>
                </c:pt>
                <c:pt idx="95" formatCode="#,##0.00">
                  <c:v>52900.2</c:v>
                </c:pt>
                <c:pt idx="96" formatCode="#,##0.00">
                  <c:v>52900.2</c:v>
                </c:pt>
                <c:pt idx="97" formatCode="#,##0.00">
                  <c:v>52900.2</c:v>
                </c:pt>
                <c:pt idx="98" formatCode="#,##0.00">
                  <c:v>52900.2</c:v>
                </c:pt>
                <c:pt idx="99" formatCode="#,##0.00">
                  <c:v>52900.2</c:v>
                </c:pt>
                <c:pt idx="100" formatCode="#,##0.00">
                  <c:v>52900.2</c:v>
                </c:pt>
                <c:pt idx="101" formatCode="#,##0.00">
                  <c:v>52600.2</c:v>
                </c:pt>
                <c:pt idx="102" formatCode="#,##0.00">
                  <c:v>52600.2</c:v>
                </c:pt>
                <c:pt idx="103" formatCode="#,##0.00">
                  <c:v>52200</c:v>
                </c:pt>
                <c:pt idx="104" formatCode="#,##0.00">
                  <c:v>51900</c:v>
                </c:pt>
                <c:pt idx="105" formatCode="#,##0.00">
                  <c:v>51900</c:v>
                </c:pt>
                <c:pt idx="106" formatCode="#,##0.00">
                  <c:v>51900</c:v>
                </c:pt>
                <c:pt idx="107" formatCode="#,##0.00">
                  <c:v>51900</c:v>
                </c:pt>
                <c:pt idx="108" formatCode="#,##0.00">
                  <c:v>51700.2</c:v>
                </c:pt>
                <c:pt idx="109" formatCode="#,##0.00">
                  <c:v>51700.2</c:v>
                </c:pt>
                <c:pt idx="110" formatCode="#,##0.00">
                  <c:v>51700.2</c:v>
                </c:pt>
                <c:pt idx="111" formatCode="#,##0.00">
                  <c:v>51700.2</c:v>
                </c:pt>
                <c:pt idx="112" formatCode="#,##0.00">
                  <c:v>51700.2</c:v>
                </c:pt>
                <c:pt idx="113" formatCode="#,##0.00">
                  <c:v>51700.2</c:v>
                </c:pt>
                <c:pt idx="114" formatCode="#,##0.00">
                  <c:v>51400.2</c:v>
                </c:pt>
                <c:pt idx="115" formatCode="#,##0.00">
                  <c:v>51400.2</c:v>
                </c:pt>
                <c:pt idx="116" formatCode="#,##0.00">
                  <c:v>51400.2</c:v>
                </c:pt>
                <c:pt idx="117" formatCode="#,##0.00">
                  <c:v>51400.2</c:v>
                </c:pt>
                <c:pt idx="118" formatCode="#,##0.00">
                  <c:v>51400.2</c:v>
                </c:pt>
                <c:pt idx="119" formatCode="#,##0.00">
                  <c:v>51400.2</c:v>
                </c:pt>
                <c:pt idx="120" formatCode="#,##0.00">
                  <c:v>51400.2</c:v>
                </c:pt>
                <c:pt idx="121" formatCode="#,##0.00">
                  <c:v>51400.2</c:v>
                </c:pt>
                <c:pt idx="122" formatCode="#,##0.00">
                  <c:v>51200.4</c:v>
                </c:pt>
                <c:pt idx="123" formatCode="#,##0.00">
                  <c:v>51400.2</c:v>
                </c:pt>
                <c:pt idx="124" formatCode="#,##0.00">
                  <c:v>51800.4</c:v>
                </c:pt>
                <c:pt idx="125" formatCode="#,##0.00">
                  <c:v>51800.4</c:v>
                </c:pt>
                <c:pt idx="126" formatCode="#,##0.00">
                  <c:v>51800.4</c:v>
                </c:pt>
                <c:pt idx="127" formatCode="#,##0.00">
                  <c:v>51800.4</c:v>
                </c:pt>
                <c:pt idx="128" formatCode="#,##0.00">
                  <c:v>51500.4</c:v>
                </c:pt>
                <c:pt idx="129" formatCode="#,##0.00">
                  <c:v>51500.4</c:v>
                </c:pt>
                <c:pt idx="130" formatCode="#,##0.00">
                  <c:v>51600</c:v>
                </c:pt>
                <c:pt idx="131" formatCode="#,##0.00">
                  <c:v>51600</c:v>
                </c:pt>
                <c:pt idx="132" formatCode="#,##0.00">
                  <c:v>51600</c:v>
                </c:pt>
                <c:pt idx="133" formatCode="#,##0.00">
                  <c:v>51600</c:v>
                </c:pt>
                <c:pt idx="134" formatCode="#,##0.00">
                  <c:v>51600</c:v>
                </c:pt>
                <c:pt idx="135" formatCode="#,##0.00">
                  <c:v>51700.2</c:v>
                </c:pt>
                <c:pt idx="136" formatCode="#,##0.00">
                  <c:v>51800.4</c:v>
                </c:pt>
                <c:pt idx="137" formatCode="#,##0.00">
                  <c:v>51900</c:v>
                </c:pt>
                <c:pt idx="138" formatCode="#,##0.00">
                  <c:v>52100.4</c:v>
                </c:pt>
                <c:pt idx="139" formatCode="#,##0.00">
                  <c:v>52100.4</c:v>
                </c:pt>
                <c:pt idx="140" formatCode="#,##0.00">
                  <c:v>52100.4</c:v>
                </c:pt>
                <c:pt idx="141" formatCode="#,##0.00">
                  <c:v>52300.2</c:v>
                </c:pt>
                <c:pt idx="142" formatCode="#,##0.00">
                  <c:v>52300.2</c:v>
                </c:pt>
                <c:pt idx="143" formatCode="#,##0.00">
                  <c:v>52800</c:v>
                </c:pt>
                <c:pt idx="144" formatCode="#,##0.00">
                  <c:v>53300.4</c:v>
                </c:pt>
                <c:pt idx="145" formatCode="#,##0.00">
                  <c:v>53800.2</c:v>
                </c:pt>
                <c:pt idx="146" formatCode="#,##0.00">
                  <c:v>53800.2</c:v>
                </c:pt>
                <c:pt idx="147" formatCode="#,##0.00">
                  <c:v>53800.2</c:v>
                </c:pt>
                <c:pt idx="148" formatCode="#,##0.00">
                  <c:v>54800.4</c:v>
                </c:pt>
                <c:pt idx="149" formatCode="#,##0.00">
                  <c:v>55800</c:v>
                </c:pt>
                <c:pt idx="150" formatCode="#,##0.00">
                  <c:v>56200.2</c:v>
                </c:pt>
                <c:pt idx="151" formatCode="#,##0.00">
                  <c:v>56500.2</c:v>
                </c:pt>
                <c:pt idx="152" formatCode="#,##0.00">
                  <c:v>56800.2</c:v>
                </c:pt>
                <c:pt idx="153" formatCode="#,##0.00">
                  <c:v>56800.2</c:v>
                </c:pt>
                <c:pt idx="154" formatCode="#,##0.00">
                  <c:v>56800.2</c:v>
                </c:pt>
                <c:pt idx="155" formatCode="#,##0.00">
                  <c:v>56800.2</c:v>
                </c:pt>
                <c:pt idx="156" formatCode="#,##0.00">
                  <c:v>56800.2</c:v>
                </c:pt>
                <c:pt idx="157" formatCode="#,##0.00">
                  <c:v>56800.2</c:v>
                </c:pt>
                <c:pt idx="158" formatCode="#,##0.00">
                  <c:v>56800.2</c:v>
                </c:pt>
                <c:pt idx="159" formatCode="#,##0.00">
                  <c:v>57000</c:v>
                </c:pt>
                <c:pt idx="160" formatCode="#,##0.00">
                  <c:v>57000</c:v>
                </c:pt>
                <c:pt idx="161" formatCode="#,##0.00">
                  <c:v>57000</c:v>
                </c:pt>
                <c:pt idx="162" formatCode="#,##0.00">
                  <c:v>57500.4</c:v>
                </c:pt>
                <c:pt idx="163" formatCode="#,##0.00">
                  <c:v>57600</c:v>
                </c:pt>
                <c:pt idx="164" formatCode="#,##0.00">
                  <c:v>57900</c:v>
                </c:pt>
                <c:pt idx="165" formatCode="#,##0.00">
                  <c:v>57900</c:v>
                </c:pt>
                <c:pt idx="166" formatCode="#,##0.00">
                  <c:v>57900</c:v>
                </c:pt>
                <c:pt idx="167" formatCode="#,##0.00">
                  <c:v>57900</c:v>
                </c:pt>
                <c:pt idx="168" formatCode="#,##0.00">
                  <c:v>57900</c:v>
                </c:pt>
                <c:pt idx="169" formatCode="#,##0.00">
                  <c:v>57900</c:v>
                </c:pt>
                <c:pt idx="170" formatCode="#,##0.00">
                  <c:v>57900</c:v>
                </c:pt>
                <c:pt idx="171" formatCode="#,##0.00">
                  <c:v>57900</c:v>
                </c:pt>
                <c:pt idx="172" formatCode="#,##0.00">
                  <c:v>57900</c:v>
                </c:pt>
                <c:pt idx="173" formatCode="#,##0.00">
                  <c:v>57900</c:v>
                </c:pt>
                <c:pt idx="174" formatCode="#,##0.00">
                  <c:v>57900</c:v>
                </c:pt>
                <c:pt idx="175" formatCode="#,##0.00">
                  <c:v>57900</c:v>
                </c:pt>
                <c:pt idx="176" formatCode="#,##0.00">
                  <c:v>57500.4</c:v>
                </c:pt>
                <c:pt idx="177" formatCode="#,##0.00">
                  <c:v>57500.4</c:v>
                </c:pt>
                <c:pt idx="178" formatCode="#,##0.00">
                  <c:v>57900</c:v>
                </c:pt>
                <c:pt idx="179" formatCode="#,##0.00">
                  <c:v>57900</c:v>
                </c:pt>
                <c:pt idx="180" formatCode="#,##0.00">
                  <c:v>57900</c:v>
                </c:pt>
                <c:pt idx="181" formatCode="#,##0.00">
                  <c:v>56900.4</c:v>
                </c:pt>
                <c:pt idx="182" formatCode="#,##0.00">
                  <c:v>56900.4</c:v>
                </c:pt>
                <c:pt idx="183" formatCode="#,##0.00">
                  <c:v>57000</c:v>
                </c:pt>
                <c:pt idx="184" formatCode="#,##0.00">
                  <c:v>57100.2</c:v>
                </c:pt>
                <c:pt idx="185" formatCode="#,##0.00">
                  <c:v>57100.2</c:v>
                </c:pt>
                <c:pt idx="186" formatCode="#,##0.00">
                  <c:v>57100.2</c:v>
                </c:pt>
                <c:pt idx="187" formatCode="#,##0.00">
                  <c:v>57100.2</c:v>
                </c:pt>
                <c:pt idx="188" formatCode="#,##0.00">
                  <c:v>56700</c:v>
                </c:pt>
                <c:pt idx="189" formatCode="#,##0.00">
                  <c:v>56300.4</c:v>
                </c:pt>
                <c:pt idx="190" formatCode="#,##0.00">
                  <c:v>56300.4</c:v>
                </c:pt>
                <c:pt idx="191" formatCode="#,##0.00">
                  <c:v>56300.4</c:v>
                </c:pt>
                <c:pt idx="192" formatCode="#,##0.00">
                  <c:v>56300.4</c:v>
                </c:pt>
                <c:pt idx="193" formatCode="#,##0.00">
                  <c:v>56300.4</c:v>
                </c:pt>
                <c:pt idx="194" formatCode="#,##0.00">
                  <c:v>56300.4</c:v>
                </c:pt>
                <c:pt idx="195" formatCode="#,##0.00">
                  <c:v>56400</c:v>
                </c:pt>
                <c:pt idx="196" formatCode="#,##0.00">
                  <c:v>56400</c:v>
                </c:pt>
                <c:pt idx="197" formatCode="#,##0.00">
                  <c:v>56700</c:v>
                </c:pt>
                <c:pt idx="198" formatCode="#,##0.00">
                  <c:v>57100.2</c:v>
                </c:pt>
                <c:pt idx="199" formatCode="#,##0.00">
                  <c:v>57200.4</c:v>
                </c:pt>
                <c:pt idx="200" formatCode="#,##0.00">
                  <c:v>57200.4</c:v>
                </c:pt>
                <c:pt idx="201" formatCode="#,##0.00">
                  <c:v>57200.4</c:v>
                </c:pt>
                <c:pt idx="202" formatCode="#,##0.00">
                  <c:v>57200.4</c:v>
                </c:pt>
                <c:pt idx="203" formatCode="#,##0.00">
                  <c:v>57200.4</c:v>
                </c:pt>
                <c:pt idx="204" formatCode="#,##0.00">
                  <c:v>57200.4</c:v>
                </c:pt>
                <c:pt idx="205" formatCode="#,##0.00">
                  <c:v>57200.4</c:v>
                </c:pt>
                <c:pt idx="206" formatCode="#,##0.00">
                  <c:v>57200.4</c:v>
                </c:pt>
                <c:pt idx="207" formatCode="#,##0.00">
                  <c:v>57200.4</c:v>
                </c:pt>
                <c:pt idx="208" formatCode="#,##0.00">
                  <c:v>57200.4</c:v>
                </c:pt>
                <c:pt idx="209" formatCode="#,##0.00">
                  <c:v>57200.4</c:v>
                </c:pt>
                <c:pt idx="210" formatCode="#,##0.00">
                  <c:v>57200.4</c:v>
                </c:pt>
                <c:pt idx="211" formatCode="#,##0.00">
                  <c:v>57200.4</c:v>
                </c:pt>
                <c:pt idx="212" formatCode="#,##0.00">
                  <c:v>57200.4</c:v>
                </c:pt>
                <c:pt idx="213" formatCode="#,##0.00">
                  <c:v>57200.4</c:v>
                </c:pt>
                <c:pt idx="214" formatCode="#,##0.00">
                  <c:v>57200.4</c:v>
                </c:pt>
                <c:pt idx="215" formatCode="#,##0.00">
                  <c:v>57200.4</c:v>
                </c:pt>
                <c:pt idx="216" formatCode="#,##0.00">
                  <c:v>57200.4</c:v>
                </c:pt>
                <c:pt idx="217" formatCode="#,##0.00">
                  <c:v>57200.4</c:v>
                </c:pt>
                <c:pt idx="218" formatCode="#,##0.00">
                  <c:v>57200.4</c:v>
                </c:pt>
                <c:pt idx="219" formatCode="#,##0.00">
                  <c:v>56800.2</c:v>
                </c:pt>
                <c:pt idx="220" formatCode="#,##0.00">
                  <c:v>56500.2</c:v>
                </c:pt>
                <c:pt idx="221" formatCode="#,##0.00">
                  <c:v>56500.2</c:v>
                </c:pt>
                <c:pt idx="222" formatCode="#,##0.00">
                  <c:v>56500.2</c:v>
                </c:pt>
                <c:pt idx="223" formatCode="#,##0.00">
                  <c:v>56200.2</c:v>
                </c:pt>
                <c:pt idx="224" formatCode="#,##0.00">
                  <c:v>55900.2</c:v>
                </c:pt>
                <c:pt idx="225" formatCode="#,##0.00">
                  <c:v>55900.2</c:v>
                </c:pt>
                <c:pt idx="226" formatCode="#,##0.00">
                  <c:v>55400.4</c:v>
                </c:pt>
                <c:pt idx="227" formatCode="#,##0.00">
                  <c:v>55400.4</c:v>
                </c:pt>
                <c:pt idx="228" formatCode="#,##0.00">
                  <c:v>55400.4</c:v>
                </c:pt>
                <c:pt idx="229" formatCode="#,##0.00">
                  <c:v>55400.4</c:v>
                </c:pt>
                <c:pt idx="230" formatCode="#,##0.00">
                  <c:v>55400.4</c:v>
                </c:pt>
                <c:pt idx="231" formatCode="#,##0.00">
                  <c:v>55400.4</c:v>
                </c:pt>
                <c:pt idx="232" formatCode="#,##0.00">
                  <c:v>55400.4</c:v>
                </c:pt>
                <c:pt idx="233" formatCode="#,##0.00">
                  <c:v>55200</c:v>
                </c:pt>
                <c:pt idx="234" formatCode="#,##0.00">
                  <c:v>55100.4</c:v>
                </c:pt>
                <c:pt idx="235" formatCode="#,##0.00">
                  <c:v>55100.4</c:v>
                </c:pt>
                <c:pt idx="236" formatCode="#,##0.00">
                  <c:v>55100.4</c:v>
                </c:pt>
                <c:pt idx="237" formatCode="#,##0.00">
                  <c:v>54200.4</c:v>
                </c:pt>
                <c:pt idx="238" formatCode="#,##0.00">
                  <c:v>53200.2</c:v>
                </c:pt>
                <c:pt idx="239" formatCode="#,##0.00">
                  <c:v>53200.2</c:v>
                </c:pt>
                <c:pt idx="240" formatCode="#,##0.00">
                  <c:v>53400</c:v>
                </c:pt>
                <c:pt idx="241" formatCode="#,##0.00">
                  <c:v>53400</c:v>
                </c:pt>
                <c:pt idx="242" formatCode="#,##0.00">
                  <c:v>53400</c:v>
                </c:pt>
                <c:pt idx="243" formatCode="#,##0.00">
                  <c:v>53400</c:v>
                </c:pt>
                <c:pt idx="244" formatCode="#,##0.00">
                  <c:v>53400</c:v>
                </c:pt>
                <c:pt idx="245" formatCode="#,##0.00">
                  <c:v>53400</c:v>
                </c:pt>
                <c:pt idx="246" formatCode="#,##0.00">
                  <c:v>53400</c:v>
                </c:pt>
                <c:pt idx="247" formatCode="#,##0.00">
                  <c:v>53400</c:v>
                </c:pt>
                <c:pt idx="248" formatCode="#,##0.00">
                  <c:v>53400</c:v>
                </c:pt>
                <c:pt idx="249" formatCode="#,##0.00">
                  <c:v>53400</c:v>
                </c:pt>
                <c:pt idx="250" formatCode="#,##0.00">
                  <c:v>53400</c:v>
                </c:pt>
                <c:pt idx="251" formatCode="#,##0.00">
                  <c:v>53400</c:v>
                </c:pt>
                <c:pt idx="252" formatCode="#,##0.00">
                  <c:v>52900.2</c:v>
                </c:pt>
                <c:pt idx="253" formatCode="#,##0.00">
                  <c:v>52900.2</c:v>
                </c:pt>
                <c:pt idx="254" formatCode="#,##0.00">
                  <c:v>52900.2</c:v>
                </c:pt>
                <c:pt idx="255" formatCode="#,##0.00">
                  <c:v>52900.2</c:v>
                </c:pt>
                <c:pt idx="256" formatCode="#,##0.00">
                  <c:v>52900.2</c:v>
                </c:pt>
                <c:pt idx="257" formatCode="#,##0.00">
                  <c:v>52900.2</c:v>
                </c:pt>
                <c:pt idx="258" formatCode="#,##0.00">
                  <c:v>52900.2</c:v>
                </c:pt>
                <c:pt idx="259" formatCode="#,##0.00">
                  <c:v>52900.2</c:v>
                </c:pt>
                <c:pt idx="260" formatCode="#,##0.00">
                  <c:v>53500.2</c:v>
                </c:pt>
                <c:pt idx="261" formatCode="#,##0.00">
                  <c:v>53500.2</c:v>
                </c:pt>
                <c:pt idx="262" formatCode="#,##0.00">
                  <c:v>54000</c:v>
                </c:pt>
                <c:pt idx="263" formatCode="#,##0.00">
                  <c:v>54000</c:v>
                </c:pt>
                <c:pt idx="264" formatCode="#,##0.00">
                  <c:v>54000</c:v>
                </c:pt>
                <c:pt idx="265" formatCode="#,##0.00">
                  <c:v>54500.4</c:v>
                </c:pt>
                <c:pt idx="266" formatCode="#,##0.00">
                  <c:v>55100.4</c:v>
                </c:pt>
                <c:pt idx="267" formatCode="#,##0.00">
                  <c:v>55600.2</c:v>
                </c:pt>
                <c:pt idx="268" formatCode="#,##0.00">
                  <c:v>55600.2</c:v>
                </c:pt>
                <c:pt idx="269" formatCode="#,##0.00">
                  <c:v>56400</c:v>
                </c:pt>
                <c:pt idx="270" formatCode="#,##0.00">
                  <c:v>56400</c:v>
                </c:pt>
                <c:pt idx="271" formatCode="#,##0.00">
                  <c:v>56400</c:v>
                </c:pt>
                <c:pt idx="272" formatCode="#,##0.00">
                  <c:v>56400</c:v>
                </c:pt>
                <c:pt idx="273" formatCode="#,##0.00">
                  <c:v>56700</c:v>
                </c:pt>
                <c:pt idx="274" formatCode="#,##0.00">
                  <c:v>56700</c:v>
                </c:pt>
                <c:pt idx="275" formatCode="#,##0.00">
                  <c:v>56700</c:v>
                </c:pt>
                <c:pt idx="276" formatCode="#,##0.00">
                  <c:v>56700</c:v>
                </c:pt>
                <c:pt idx="277" formatCode="#,##0.00">
                  <c:v>56700</c:v>
                </c:pt>
                <c:pt idx="278" formatCode="#,##0.00">
                  <c:v>56700</c:v>
                </c:pt>
                <c:pt idx="279" formatCode="#,##0.00">
                  <c:v>56900.4</c:v>
                </c:pt>
                <c:pt idx="280" formatCode="#,##0.00">
                  <c:v>56900.4</c:v>
                </c:pt>
                <c:pt idx="281" formatCode="#,##0.00">
                  <c:v>56900.4</c:v>
                </c:pt>
                <c:pt idx="282" formatCode="#,##0.00">
                  <c:v>56900.4</c:v>
                </c:pt>
                <c:pt idx="283" formatCode="#,##0.00">
                  <c:v>56500.2</c:v>
                </c:pt>
                <c:pt idx="284" formatCode="#,##0.00">
                  <c:v>56500.2</c:v>
                </c:pt>
                <c:pt idx="285" formatCode="#,##0.00">
                  <c:v>56500.2</c:v>
                </c:pt>
                <c:pt idx="286" formatCode="#,##0.00">
                  <c:v>56500.2</c:v>
                </c:pt>
                <c:pt idx="287" formatCode="#,##0.00">
                  <c:v>56500.2</c:v>
                </c:pt>
                <c:pt idx="288" formatCode="#,##0.00">
                  <c:v>56500.2</c:v>
                </c:pt>
                <c:pt idx="289" formatCode="#,##0.00">
                  <c:v>57000</c:v>
                </c:pt>
                <c:pt idx="290" formatCode="#,##0.00">
                  <c:v>57000</c:v>
                </c:pt>
                <c:pt idx="291" formatCode="#,##0.00">
                  <c:v>57000</c:v>
                </c:pt>
                <c:pt idx="292" formatCode="#,##0.00">
                  <c:v>57000</c:v>
                </c:pt>
                <c:pt idx="293" formatCode="#,##0.00">
                  <c:v>57300</c:v>
                </c:pt>
                <c:pt idx="294" formatCode="#,##0.00">
                  <c:v>57600</c:v>
                </c:pt>
                <c:pt idx="295" formatCode="#,##0.00">
                  <c:v>57600</c:v>
                </c:pt>
                <c:pt idx="296" formatCode="#,##0.00">
                  <c:v>57600</c:v>
                </c:pt>
                <c:pt idx="297" formatCode="#,##0.00">
                  <c:v>57600</c:v>
                </c:pt>
                <c:pt idx="298" formatCode="#,##0.00">
                  <c:v>57600</c:v>
                </c:pt>
                <c:pt idx="299" formatCode="#,##0.00">
                  <c:v>57600</c:v>
                </c:pt>
                <c:pt idx="300" formatCode="#,##0.00">
                  <c:v>57600</c:v>
                </c:pt>
                <c:pt idx="301" formatCode="#,##0.00">
                  <c:v>58900.2</c:v>
                </c:pt>
                <c:pt idx="302" formatCode="#,##0.00">
                  <c:v>58900.2</c:v>
                </c:pt>
                <c:pt idx="303" formatCode="#,##0.00">
                  <c:v>58900.2</c:v>
                </c:pt>
                <c:pt idx="304" formatCode="#,##0.00">
                  <c:v>58900.2</c:v>
                </c:pt>
                <c:pt idx="305" formatCode="#,##0.00">
                  <c:v>58900.2</c:v>
                </c:pt>
                <c:pt idx="306" formatCode="#,##0.00">
                  <c:v>58900.2</c:v>
                </c:pt>
                <c:pt idx="307" formatCode="#,##0.00">
                  <c:v>58900.2</c:v>
                </c:pt>
                <c:pt idx="308" formatCode="#,##0.00">
                  <c:v>58900.2</c:v>
                </c:pt>
                <c:pt idx="309" formatCode="#,##0.00">
                  <c:v>58900.2</c:v>
                </c:pt>
                <c:pt idx="310" formatCode="#,##0.00">
                  <c:v>58900.2</c:v>
                </c:pt>
                <c:pt idx="311" formatCode="#,##0.00">
                  <c:v>58900.2</c:v>
                </c:pt>
                <c:pt idx="312" formatCode="#,##0.00">
                  <c:v>58900.2</c:v>
                </c:pt>
                <c:pt idx="313" formatCode="#,##0.00">
                  <c:v>58900.2</c:v>
                </c:pt>
                <c:pt idx="314" formatCode="#,##0.00">
                  <c:v>58900.2</c:v>
                </c:pt>
                <c:pt idx="315" formatCode="#,##0.00">
                  <c:v>58900.2</c:v>
                </c:pt>
                <c:pt idx="316" formatCode="#,##0.00">
                  <c:v>58900.2</c:v>
                </c:pt>
                <c:pt idx="317" formatCode="#,##0.00">
                  <c:v>59700</c:v>
                </c:pt>
              </c:numCache>
            </c:numRef>
          </c:yVal>
          <c:smooth val="1"/>
        </c:ser>
        <c:ser>
          <c:idx val="2"/>
          <c:order val="2"/>
          <c:tx>
            <c:v>Цена летнего дизельного топлива в 2020 году за 1 тонну в рублях (самовывоз с Ачинского НПЗ)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'!$W$6:$W$364</c:f>
              <c:numCache>
                <c:formatCode>General</c:formatCode>
                <c:ptCount val="359"/>
                <c:pt idx="68" formatCode="#,##0.00">
                  <c:v>49200</c:v>
                </c:pt>
                <c:pt idx="69" formatCode="#,##0.00">
                  <c:v>49200</c:v>
                </c:pt>
                <c:pt idx="70" formatCode="#,##0.00">
                  <c:v>48900</c:v>
                </c:pt>
                <c:pt idx="71" formatCode="#,##0.00">
                  <c:v>48900</c:v>
                </c:pt>
                <c:pt idx="72" formatCode="#,##0.00">
                  <c:v>48900</c:v>
                </c:pt>
                <c:pt idx="73" formatCode="#,##0.00">
                  <c:v>48900</c:v>
                </c:pt>
                <c:pt idx="74" formatCode="#,##0.00">
                  <c:v>48900</c:v>
                </c:pt>
                <c:pt idx="75" formatCode="#,##0.00">
                  <c:v>48900</c:v>
                </c:pt>
                <c:pt idx="76" formatCode="#,##0.00">
                  <c:v>48900</c:v>
                </c:pt>
                <c:pt idx="77" formatCode="#,##0.00">
                  <c:v>48900</c:v>
                </c:pt>
                <c:pt idx="78" formatCode="#,##0.00">
                  <c:v>48900</c:v>
                </c:pt>
                <c:pt idx="79" formatCode="#,##0.00">
                  <c:v>48900</c:v>
                </c:pt>
                <c:pt idx="80" formatCode="#,##0.00">
                  <c:v>48900</c:v>
                </c:pt>
                <c:pt idx="81" formatCode="#,##0.00">
                  <c:v>48700.2</c:v>
                </c:pt>
                <c:pt idx="82" formatCode="#,##0.00">
                  <c:v>48700.2</c:v>
                </c:pt>
                <c:pt idx="83" formatCode="#,##0.00">
                  <c:v>48700.2</c:v>
                </c:pt>
                <c:pt idx="84" formatCode="#,##0.00">
                  <c:v>48700.2</c:v>
                </c:pt>
                <c:pt idx="85" formatCode="#,##0.00">
                  <c:v>48700.2</c:v>
                </c:pt>
                <c:pt idx="86" formatCode="#,##0.00">
                  <c:v>48700.2</c:v>
                </c:pt>
                <c:pt idx="87" formatCode="#,##0.00">
                  <c:v>48700.2</c:v>
                </c:pt>
                <c:pt idx="88" formatCode="#,##0.00">
                  <c:v>48700.2</c:v>
                </c:pt>
                <c:pt idx="89" formatCode="#,##0.00">
                  <c:v>48700.2</c:v>
                </c:pt>
                <c:pt idx="90" formatCode="#,##0.00">
                  <c:v>48700.2</c:v>
                </c:pt>
                <c:pt idx="91" formatCode="#,##0.00">
                  <c:v>48700.2</c:v>
                </c:pt>
                <c:pt idx="92" formatCode="#,##0.00">
                  <c:v>48700.2</c:v>
                </c:pt>
                <c:pt idx="93" formatCode="#,##0.00">
                  <c:v>48700.2</c:v>
                </c:pt>
                <c:pt idx="94" formatCode="#,##0.00">
                  <c:v>47300.4</c:v>
                </c:pt>
                <c:pt idx="95" formatCode="#,##0.00">
                  <c:v>47300.4</c:v>
                </c:pt>
                <c:pt idx="96" formatCode="#,##0.00">
                  <c:v>46800</c:v>
                </c:pt>
                <c:pt idx="97" formatCode="#,##0.00">
                  <c:v>46800</c:v>
                </c:pt>
                <c:pt idx="98" formatCode="#,##0.00">
                  <c:v>46800</c:v>
                </c:pt>
                <c:pt idx="99" formatCode="#,##0.00">
                  <c:v>46800</c:v>
                </c:pt>
                <c:pt idx="100" formatCode="#,##0.00">
                  <c:v>46800</c:v>
                </c:pt>
                <c:pt idx="101" formatCode="#,##0.00">
                  <c:v>46300.2</c:v>
                </c:pt>
                <c:pt idx="102" formatCode="#,##0.00">
                  <c:v>46300.2</c:v>
                </c:pt>
                <c:pt idx="103" formatCode="#,##0.00">
                  <c:v>46300.2</c:v>
                </c:pt>
                <c:pt idx="104" formatCode="#,##0.00">
                  <c:v>46300.2</c:v>
                </c:pt>
                <c:pt idx="105" formatCode="#,##0.00">
                  <c:v>46300.2</c:v>
                </c:pt>
                <c:pt idx="106" formatCode="#,##0.00">
                  <c:v>46300.2</c:v>
                </c:pt>
                <c:pt idx="107" formatCode="#,##0.00">
                  <c:v>46300.2</c:v>
                </c:pt>
                <c:pt idx="108" formatCode="#,##0.00">
                  <c:v>46300.2</c:v>
                </c:pt>
                <c:pt idx="109" formatCode="#,##0.00">
                  <c:v>45900</c:v>
                </c:pt>
                <c:pt idx="110" formatCode="#,##0.00">
                  <c:v>45500.4</c:v>
                </c:pt>
                <c:pt idx="111" formatCode="#,##0.00">
                  <c:v>45500.4</c:v>
                </c:pt>
                <c:pt idx="112" formatCode="#,##0.00">
                  <c:v>45300</c:v>
                </c:pt>
                <c:pt idx="113" formatCode="#,##0.00">
                  <c:v>45300</c:v>
                </c:pt>
                <c:pt idx="114" formatCode="#,##0.00">
                  <c:v>45300</c:v>
                </c:pt>
                <c:pt idx="115" formatCode="#,##0.00">
                  <c:v>45300</c:v>
                </c:pt>
                <c:pt idx="116" formatCode="#,##0.00">
                  <c:v>45300</c:v>
                </c:pt>
                <c:pt idx="117" formatCode="#,##0.00">
                  <c:v>45500.4</c:v>
                </c:pt>
                <c:pt idx="118" formatCode="#,##0.00">
                  <c:v>45900</c:v>
                </c:pt>
                <c:pt idx="119" formatCode="#,##0.00">
                  <c:v>45900</c:v>
                </c:pt>
                <c:pt idx="120" formatCode="#,##0.00">
                  <c:v>45900</c:v>
                </c:pt>
                <c:pt idx="121" formatCode="#,##0.00">
                  <c:v>45900</c:v>
                </c:pt>
                <c:pt idx="122" formatCode="#,##0.00">
                  <c:v>45900</c:v>
                </c:pt>
                <c:pt idx="123" formatCode="#,##0.00">
                  <c:v>45900</c:v>
                </c:pt>
                <c:pt idx="124" formatCode="#,##0.00">
                  <c:v>45900</c:v>
                </c:pt>
                <c:pt idx="125" formatCode="#,##0.00">
                  <c:v>45900</c:v>
                </c:pt>
                <c:pt idx="126" formatCode="#,##0.00">
                  <c:v>46100.4</c:v>
                </c:pt>
                <c:pt idx="127" formatCode="#,##0.00">
                  <c:v>46100.4</c:v>
                </c:pt>
                <c:pt idx="128" formatCode="#,##0.00">
                  <c:v>46100.4</c:v>
                </c:pt>
                <c:pt idx="129" formatCode="#,##0.00">
                  <c:v>46500</c:v>
                </c:pt>
                <c:pt idx="130" formatCode="#,##0.00">
                  <c:v>46700.4</c:v>
                </c:pt>
                <c:pt idx="131" formatCode="#,##0.00">
                  <c:v>47500.2</c:v>
                </c:pt>
                <c:pt idx="132" formatCode="#,##0.00">
                  <c:v>47500.2</c:v>
                </c:pt>
                <c:pt idx="133" formatCode="#,##0.00">
                  <c:v>47500.2</c:v>
                </c:pt>
                <c:pt idx="134" formatCode="#,##0.00">
                  <c:v>47500.2</c:v>
                </c:pt>
                <c:pt idx="135" formatCode="#,##0.00">
                  <c:v>47500.2</c:v>
                </c:pt>
                <c:pt idx="136" formatCode="#,##0.00">
                  <c:v>47500.2</c:v>
                </c:pt>
                <c:pt idx="137" formatCode="#,##0.00">
                  <c:v>47900.4</c:v>
                </c:pt>
                <c:pt idx="138" formatCode="#,##0.00">
                  <c:v>48400.2</c:v>
                </c:pt>
                <c:pt idx="139" formatCode="#,##0.00">
                  <c:v>48400.2</c:v>
                </c:pt>
                <c:pt idx="140" formatCode="#,##0.00">
                  <c:v>48400.2</c:v>
                </c:pt>
                <c:pt idx="141" formatCode="#,##0.00">
                  <c:v>48400.2</c:v>
                </c:pt>
                <c:pt idx="142" formatCode="#,##0.00">
                  <c:v>48400.2</c:v>
                </c:pt>
                <c:pt idx="143" formatCode="#,##0.00">
                  <c:v>48400.2</c:v>
                </c:pt>
                <c:pt idx="144" formatCode="#,##0.00">
                  <c:v>48400.2</c:v>
                </c:pt>
                <c:pt idx="145" formatCode="#,##0.00">
                  <c:v>48700.2</c:v>
                </c:pt>
                <c:pt idx="146" formatCode="#,##0.00">
                  <c:v>48700.2</c:v>
                </c:pt>
                <c:pt idx="147" formatCode="#,##0.00">
                  <c:v>48700.2</c:v>
                </c:pt>
                <c:pt idx="148" formatCode="#,##0.00">
                  <c:v>48700.2</c:v>
                </c:pt>
                <c:pt idx="149" formatCode="#,##0.00">
                  <c:v>48900</c:v>
                </c:pt>
                <c:pt idx="150" formatCode="#,##0.00">
                  <c:v>49300.2</c:v>
                </c:pt>
                <c:pt idx="151" formatCode="#,##0.00">
                  <c:v>49300.2</c:v>
                </c:pt>
                <c:pt idx="152" formatCode="#,##0.00">
                  <c:v>49300.2</c:v>
                </c:pt>
                <c:pt idx="153" formatCode="#,##0.00">
                  <c:v>49600.2</c:v>
                </c:pt>
                <c:pt idx="154" formatCode="#,##0.00">
                  <c:v>49600.2</c:v>
                </c:pt>
                <c:pt idx="155" formatCode="#,##0.00">
                  <c:v>49600.2</c:v>
                </c:pt>
                <c:pt idx="156" formatCode="#,##0.00">
                  <c:v>49600.2</c:v>
                </c:pt>
                <c:pt idx="157" formatCode="#,##0.00">
                  <c:v>49600.2</c:v>
                </c:pt>
                <c:pt idx="158" formatCode="#,##0.00">
                  <c:v>49800</c:v>
                </c:pt>
                <c:pt idx="159" formatCode="#,##0.00">
                  <c:v>50100</c:v>
                </c:pt>
                <c:pt idx="160" formatCode="#,##0.00">
                  <c:v>50100</c:v>
                </c:pt>
                <c:pt idx="161" formatCode="#,##0.00">
                  <c:v>50100</c:v>
                </c:pt>
                <c:pt idx="162" formatCode="#,##0.00">
                  <c:v>50300.4</c:v>
                </c:pt>
                <c:pt idx="163" formatCode="#,##0.00">
                  <c:v>50300.4</c:v>
                </c:pt>
                <c:pt idx="164" formatCode="#,##0.00">
                  <c:v>50300.4</c:v>
                </c:pt>
                <c:pt idx="165" formatCode="#,##0.00">
                  <c:v>50500.2</c:v>
                </c:pt>
                <c:pt idx="166" formatCode="#,##0.00">
                  <c:v>50900.4</c:v>
                </c:pt>
                <c:pt idx="167" formatCode="#,##0.00">
                  <c:v>50900.4</c:v>
                </c:pt>
                <c:pt idx="168" formatCode="#,##0.00">
                  <c:v>50900.4</c:v>
                </c:pt>
                <c:pt idx="169" formatCode="#,##0.00">
                  <c:v>51200.4</c:v>
                </c:pt>
                <c:pt idx="170" formatCode="#,##0.00">
                  <c:v>51400.2</c:v>
                </c:pt>
                <c:pt idx="171" formatCode="#,##0.00">
                  <c:v>51400.2</c:v>
                </c:pt>
                <c:pt idx="172" formatCode="#,##0.00">
                  <c:v>51600</c:v>
                </c:pt>
                <c:pt idx="173" formatCode="#,##0.00">
                  <c:v>51600</c:v>
                </c:pt>
                <c:pt idx="174" formatCode="#,##0.00">
                  <c:v>51600</c:v>
                </c:pt>
                <c:pt idx="175" formatCode="#,##0.00">
                  <c:v>51600</c:v>
                </c:pt>
                <c:pt idx="176" formatCode="#,##0.00">
                  <c:v>51600</c:v>
                </c:pt>
                <c:pt idx="177" formatCode="#,##0.00">
                  <c:v>51600</c:v>
                </c:pt>
                <c:pt idx="178" formatCode="#,##0.00">
                  <c:v>51900</c:v>
                </c:pt>
                <c:pt idx="179" formatCode="#,##0.00">
                  <c:v>51900</c:v>
                </c:pt>
                <c:pt idx="180" formatCode="#,##0.00">
                  <c:v>51900</c:v>
                </c:pt>
                <c:pt idx="181" formatCode="#,##0.00">
                  <c:v>51900</c:v>
                </c:pt>
                <c:pt idx="182" formatCode="#,##0.00">
                  <c:v>51900</c:v>
                </c:pt>
                <c:pt idx="183" formatCode="#,##0.00">
                  <c:v>51900</c:v>
                </c:pt>
                <c:pt idx="184" formatCode="#,##0.00">
                  <c:v>51900</c:v>
                </c:pt>
                <c:pt idx="185" formatCode="#,##0.00">
                  <c:v>51900</c:v>
                </c:pt>
                <c:pt idx="186" formatCode="#,##0.00">
                  <c:v>51100.2</c:v>
                </c:pt>
                <c:pt idx="187" formatCode="#,##0.00">
                  <c:v>51100.2</c:v>
                </c:pt>
                <c:pt idx="188" formatCode="#,##0.00">
                  <c:v>51100.2</c:v>
                </c:pt>
                <c:pt idx="189" formatCode="#,##0.00">
                  <c:v>50600.4</c:v>
                </c:pt>
                <c:pt idx="190" formatCode="#,##0.00">
                  <c:v>49900.2</c:v>
                </c:pt>
                <c:pt idx="191" formatCode="#,##0.00">
                  <c:v>49900.2</c:v>
                </c:pt>
                <c:pt idx="192" formatCode="#,##0.00">
                  <c:v>49900.2</c:v>
                </c:pt>
                <c:pt idx="193" formatCode="#,##0.00">
                  <c:v>49900.2</c:v>
                </c:pt>
                <c:pt idx="194" formatCode="#,##0.00">
                  <c:v>49900.2</c:v>
                </c:pt>
                <c:pt idx="195" formatCode="#,##0.00">
                  <c:v>49900.2</c:v>
                </c:pt>
                <c:pt idx="196" formatCode="#,##0.00">
                  <c:v>48900</c:v>
                </c:pt>
                <c:pt idx="197" formatCode="#,##0.00">
                  <c:v>48400.2</c:v>
                </c:pt>
                <c:pt idx="198" formatCode="#,##0.00">
                  <c:v>48400.2</c:v>
                </c:pt>
                <c:pt idx="199" formatCode="#,##0.00">
                  <c:v>48400.2</c:v>
                </c:pt>
                <c:pt idx="200" formatCode="#,##0.00">
                  <c:v>48400.2</c:v>
                </c:pt>
                <c:pt idx="201" formatCode="#,##0.00">
                  <c:v>48400.2</c:v>
                </c:pt>
                <c:pt idx="202" formatCode="#,##0.00">
                  <c:v>48400.2</c:v>
                </c:pt>
                <c:pt idx="203" formatCode="#,##0.00">
                  <c:v>48400.2</c:v>
                </c:pt>
                <c:pt idx="204" formatCode="#,##0.00">
                  <c:v>47900.4</c:v>
                </c:pt>
                <c:pt idx="205" formatCode="#,##0.00">
                  <c:v>47400</c:v>
                </c:pt>
                <c:pt idx="206" formatCode="#,##0.00">
                  <c:v>47400</c:v>
                </c:pt>
                <c:pt idx="207" formatCode="#,##0.00">
                  <c:v>47400</c:v>
                </c:pt>
                <c:pt idx="208" formatCode="#,##0.00">
                  <c:v>47700</c:v>
                </c:pt>
                <c:pt idx="209" formatCode="#,##0.00">
                  <c:v>47700</c:v>
                </c:pt>
                <c:pt idx="210" formatCode="#,##0.00">
                  <c:v>47700</c:v>
                </c:pt>
                <c:pt idx="211" formatCode="#,##0.00">
                  <c:v>47400</c:v>
                </c:pt>
                <c:pt idx="212" formatCode="#,##0.00">
                  <c:v>47400</c:v>
                </c:pt>
                <c:pt idx="213" formatCode="#,##0.00">
                  <c:v>47400</c:v>
                </c:pt>
                <c:pt idx="214" formatCode="#,##0.00">
                  <c:v>47100</c:v>
                </c:pt>
                <c:pt idx="215" formatCode="#,##0.00">
                  <c:v>47100</c:v>
                </c:pt>
                <c:pt idx="216" formatCode="#,##0.00">
                  <c:v>47100</c:v>
                </c:pt>
                <c:pt idx="217" formatCode="#,##0.00">
                  <c:v>47100</c:v>
                </c:pt>
                <c:pt idx="218" formatCode="#,##0.00">
                  <c:v>46100.4</c:v>
                </c:pt>
                <c:pt idx="219" formatCode="#,##0.00">
                  <c:v>46100.4</c:v>
                </c:pt>
                <c:pt idx="220" formatCode="#,##0.00">
                  <c:v>46100.4</c:v>
                </c:pt>
                <c:pt idx="221" formatCode="#,##0.00">
                  <c:v>45600</c:v>
                </c:pt>
                <c:pt idx="222" formatCode="#,##0.00">
                  <c:v>45600</c:v>
                </c:pt>
                <c:pt idx="223" formatCode="#,##0.00">
                  <c:v>45600</c:v>
                </c:pt>
                <c:pt idx="224" formatCode="#,##0.00">
                  <c:v>45600</c:v>
                </c:pt>
                <c:pt idx="225" formatCode="#,##0.00">
                  <c:v>45200.4</c:v>
                </c:pt>
                <c:pt idx="226" formatCode="#,##0.00">
                  <c:v>45200.4</c:v>
                </c:pt>
                <c:pt idx="227" formatCode="#,##0.00">
                  <c:v>45200.4</c:v>
                </c:pt>
                <c:pt idx="228" formatCode="#,##0.00">
                  <c:v>45200.4</c:v>
                </c:pt>
                <c:pt idx="229" formatCode="#,##0.00">
                  <c:v>45200.4</c:v>
                </c:pt>
                <c:pt idx="230" formatCode="#,##0.00">
                  <c:v>45200.4</c:v>
                </c:pt>
                <c:pt idx="231" formatCode="#,##0.00">
                  <c:v>45200.4</c:v>
                </c:pt>
                <c:pt idx="232" formatCode="#,##0.00">
                  <c:v>45500.4</c:v>
                </c:pt>
                <c:pt idx="233" formatCode="#,##0.00">
                  <c:v>46300.2</c:v>
                </c:pt>
                <c:pt idx="234" formatCode="#,##0.00">
                  <c:v>46300.2</c:v>
                </c:pt>
                <c:pt idx="235" formatCode="#,##0.00">
                  <c:v>46300.2</c:v>
                </c:pt>
                <c:pt idx="236" formatCode="#,##0.00">
                  <c:v>46300.2</c:v>
                </c:pt>
                <c:pt idx="237" formatCode="#,##0.00">
                  <c:v>46300.2</c:v>
                </c:pt>
                <c:pt idx="238" formatCode="#,##0.00">
                  <c:v>46300.2</c:v>
                </c:pt>
                <c:pt idx="239" formatCode="#,##0.00">
                  <c:v>46700.4</c:v>
                </c:pt>
                <c:pt idx="240" formatCode="#,##0.00">
                  <c:v>46700.4</c:v>
                </c:pt>
                <c:pt idx="241" formatCode="#,##0.00">
                  <c:v>46800</c:v>
                </c:pt>
                <c:pt idx="242" formatCode="#,##0.00">
                  <c:v>46800</c:v>
                </c:pt>
                <c:pt idx="243" formatCode="#,##0.00">
                  <c:v>46800</c:v>
                </c:pt>
                <c:pt idx="244" formatCode="#,##0.00">
                  <c:v>46800</c:v>
                </c:pt>
                <c:pt idx="245" formatCode="#,##0.00">
                  <c:v>46800</c:v>
                </c:pt>
                <c:pt idx="246" formatCode="#,##0.00">
                  <c:v>46400.4</c:v>
                </c:pt>
                <c:pt idx="247" formatCode="#,##0.00">
                  <c:v>46400.4</c:v>
                </c:pt>
                <c:pt idx="248" formatCode="#,##0.00">
                  <c:v>46000.2</c:v>
                </c:pt>
                <c:pt idx="249" formatCode="#,##0.00">
                  <c:v>45300</c:v>
                </c:pt>
                <c:pt idx="250" formatCode="#,##0.00">
                  <c:v>45300</c:v>
                </c:pt>
                <c:pt idx="251" formatCode="#,##0.00">
                  <c:v>45300</c:v>
                </c:pt>
                <c:pt idx="252" formatCode="#,##0.00">
                  <c:v>45300</c:v>
                </c:pt>
                <c:pt idx="253" formatCode="#,##0.00">
                  <c:v>45000</c:v>
                </c:pt>
                <c:pt idx="254" formatCode="#,##0.00">
                  <c:v>45000</c:v>
                </c:pt>
                <c:pt idx="255" formatCode="#,##0.00">
                  <c:v>45000</c:v>
                </c:pt>
                <c:pt idx="256" formatCode="#,##0.00">
                  <c:v>44500.2</c:v>
                </c:pt>
                <c:pt idx="257" formatCode="#,##0.00">
                  <c:v>44500.2</c:v>
                </c:pt>
                <c:pt idx="258" formatCode="#,##0.00">
                  <c:v>44500.2</c:v>
                </c:pt>
                <c:pt idx="259" formatCode="#,##0.00">
                  <c:v>44500.2</c:v>
                </c:pt>
                <c:pt idx="260" formatCode="#,##0.00">
                  <c:v>44500.2</c:v>
                </c:pt>
                <c:pt idx="261" formatCode="#,##0.00">
                  <c:v>45000</c:v>
                </c:pt>
                <c:pt idx="262" formatCode="#,##0.00">
                  <c:v>45000</c:v>
                </c:pt>
                <c:pt idx="263" formatCode="#,##0.00">
                  <c:v>45000</c:v>
                </c:pt>
                <c:pt idx="264" formatCode="#,##0.00">
                  <c:v>45800.4</c:v>
                </c:pt>
                <c:pt idx="265" formatCode="#,##0.00">
                  <c:v>45800.4</c:v>
                </c:pt>
                <c:pt idx="266" formatCode="#,##0.00">
                  <c:v>45800.4</c:v>
                </c:pt>
                <c:pt idx="267" formatCode="#,##0.00">
                  <c:v>46300.2</c:v>
                </c:pt>
                <c:pt idx="268" formatCode="#,##0.00">
                  <c:v>46800</c:v>
                </c:pt>
                <c:pt idx="269" formatCode="#,##0.00">
                  <c:v>46800</c:v>
                </c:pt>
                <c:pt idx="270" formatCode="#,##0.00">
                  <c:v>47500.2</c:v>
                </c:pt>
                <c:pt idx="271" formatCode="#,##0.00">
                  <c:v>47500.2</c:v>
                </c:pt>
                <c:pt idx="272" formatCode="#,##0.00">
                  <c:v>47500.2</c:v>
                </c:pt>
                <c:pt idx="273" formatCode="#,##0.00">
                  <c:v>47900.4</c:v>
                </c:pt>
                <c:pt idx="274" formatCode="#,##0.00">
                  <c:v>47900.4</c:v>
                </c:pt>
                <c:pt idx="275" formatCode="#,##0.00">
                  <c:v>47900.4</c:v>
                </c:pt>
                <c:pt idx="276" formatCode="#,##0.00">
                  <c:v>48300</c:v>
                </c:pt>
                <c:pt idx="277" formatCode="#,##0.00">
                  <c:v>48500.4</c:v>
                </c:pt>
                <c:pt idx="278" formatCode="#,##0.00">
                  <c:v>48500.4</c:v>
                </c:pt>
                <c:pt idx="279" formatCode="#,##0.00">
                  <c:v>48500.4</c:v>
                </c:pt>
                <c:pt idx="280" formatCode="#,##0.00">
                  <c:v>48700.2</c:v>
                </c:pt>
                <c:pt idx="281" formatCode="#,##0.00">
                  <c:v>48900</c:v>
                </c:pt>
                <c:pt idx="282" formatCode="#,##0.00">
                  <c:v>48900</c:v>
                </c:pt>
                <c:pt idx="283" formatCode="#,##0.00">
                  <c:v>48900</c:v>
                </c:pt>
                <c:pt idx="284" formatCode="#,##0.00">
                  <c:v>48900</c:v>
                </c:pt>
                <c:pt idx="285" formatCode="#,##0.00">
                  <c:v>48900</c:v>
                </c:pt>
                <c:pt idx="286" formatCode="#,##0.00">
                  <c:v>48900</c:v>
                </c:pt>
                <c:pt idx="287" formatCode="#,##0.00">
                  <c:v>48900</c:v>
                </c:pt>
                <c:pt idx="288" formatCode="#,##0.00">
                  <c:v>48900</c:v>
                </c:pt>
                <c:pt idx="289" formatCode="#,##0.00">
                  <c:v>48900</c:v>
                </c:pt>
                <c:pt idx="290" formatCode="#,##0.00">
                  <c:v>49300.2</c:v>
                </c:pt>
                <c:pt idx="291" formatCode="#,##0.00">
                  <c:v>49300.2</c:v>
                </c:pt>
                <c:pt idx="292" formatCode="#,##0.00">
                  <c:v>49300.2</c:v>
                </c:pt>
                <c:pt idx="293" formatCode="#,##0.00">
                  <c:v>49300.2</c:v>
                </c:pt>
                <c:pt idx="294" formatCode="#,##0.00">
                  <c:v>49300.2</c:v>
                </c:pt>
                <c:pt idx="295" formatCode="#,##0.00">
                  <c:v>49300.2</c:v>
                </c:pt>
                <c:pt idx="296" formatCode="#,##0.00">
                  <c:v>49300.2</c:v>
                </c:pt>
                <c:pt idx="297" formatCode="#,##0.00">
                  <c:v>49300.2</c:v>
                </c:pt>
                <c:pt idx="298" formatCode="#,##0.00">
                  <c:v>49300.2</c:v>
                </c:pt>
                <c:pt idx="299" formatCode="#,##0.00">
                  <c:v>49300.2</c:v>
                </c:pt>
              </c:numCache>
            </c:numRef>
          </c:yVal>
          <c:smooth val="1"/>
        </c:ser>
        <c:ser>
          <c:idx val="1"/>
          <c:order val="3"/>
          <c:tx>
            <c:v>Цена летнего дизельного топлива в 2019 году за 1 тонну в рублях (самовывоз с Ачинского НПЗ)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'!$V$6:$V$364</c:f>
            </c:numRef>
          </c:yVal>
          <c:smooth val="1"/>
        </c:ser>
        <c:ser>
          <c:idx val="0"/>
          <c:order val="4"/>
          <c:tx>
            <c:v>Цена летнего дизельного топлива в 2018 году за 1 тонну в рублях (самовывоз с Ачинского НПЗ)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'!$U$6:$U$364</c:f>
            </c:numRef>
          </c:yVal>
          <c:smooth val="1"/>
        </c:ser>
        <c:ser>
          <c:idx val="3"/>
          <c:order val="5"/>
          <c:tx>
            <c:v>Цена летнего дизельного топлива в 2017 году за 1 тонну в рублях (самовывоз с Ачинского НПЗ)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'!$T$6:$T$364</c:f>
            </c:numRef>
          </c:yVal>
          <c:smooth val="1"/>
        </c:ser>
        <c:ser>
          <c:idx val="4"/>
          <c:order val="6"/>
          <c:tx>
            <c:v>Цена летнего дизельного топлива в 2016 году за 1 тонну в рублях (самовывоз с Ачинского НПЗ)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'!$S$6:$S$364</c:f>
            </c:numRef>
          </c:yVal>
          <c:smooth val="1"/>
        </c:ser>
        <c:ser>
          <c:idx val="5"/>
          <c:order val="7"/>
          <c:tx>
            <c:v>Цена летнего дизельного топлива в 2015 году за 1 тонну в рублях (самовывоз с Ачинского НПЗ)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'!$R$6:$R$364</c:f>
            </c:numRef>
          </c:yVal>
          <c:smooth val="1"/>
        </c:ser>
        <c:ser>
          <c:idx val="6"/>
          <c:order val="8"/>
          <c:tx>
            <c:v>Маркер</c:v>
          </c:tx>
          <c:spPr>
            <a:ln w="34925">
              <a:solidFill>
                <a:srgbClr val="FFFF00"/>
              </a:solidFill>
            </a:ln>
          </c:spPr>
          <c:marker>
            <c:symbol val="circle"/>
            <c:size val="45"/>
            <c:spPr>
              <a:solidFill>
                <a:srgbClr val="4F81BD">
                  <a:alpha val="20000"/>
                </a:srgbClr>
              </a:solidFill>
            </c:spPr>
          </c:marker>
          <c:dPt>
            <c:idx val="86"/>
            <c:marker>
              <c:spPr>
                <a:solidFill>
                  <a:srgbClr val="4F81BD">
                    <a:alpha val="25000"/>
                  </a:srgbClr>
                </a:solidFill>
              </c:spPr>
            </c:marker>
          </c:dPt>
          <c:dPt>
            <c:idx val="244"/>
            <c:marker>
              <c:spPr>
                <a:solidFill>
                  <a:sysClr val="window" lastClr="FFFFFF">
                    <a:lumMod val="85000"/>
                    <a:alpha val="25000"/>
                  </a:sysClr>
                </a:solidFill>
              </c:spPr>
            </c:marker>
          </c:dPt>
          <c:dLbls>
            <c:numFmt formatCode="#,##0.0" sourceLinked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dLblPos val="r"/>
            <c:showVal val="1"/>
            <c:separator>, </c:separator>
          </c:dLbls>
          <c:xVal>
            <c:numRef>
              <c:f>'Лист1 '!$AH$6:$AH$364</c:f>
              <c:numCache>
                <c:formatCode>[$-419]d\ mmm;@</c:formatCode>
                <c:ptCount val="359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</c:numCache>
            </c:numRef>
          </c:xVal>
          <c:yVal>
            <c:numRef>
              <c:f>'Лист1 '!$AJ$6:$AJ$364</c:f>
              <c:numCache>
                <c:formatCode>General</c:formatCode>
                <c:ptCount val="359"/>
                <c:pt idx="74" formatCode="#,##0.00">
                  <c:v>55900.2</c:v>
                </c:pt>
                <c:pt idx="317" formatCode="#,##0.00">
                  <c:v>59700</c:v>
                </c:pt>
              </c:numCache>
            </c:numRef>
          </c:yVal>
          <c:smooth val="1"/>
        </c:ser>
        <c:ser>
          <c:idx val="9"/>
          <c:order val="9"/>
          <c:tx>
            <c:v>ДТ зимнее 2022</c:v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'Лист1 '!$AH$6:$AH$366</c:f>
              <c:numCache>
                <c:formatCode>[$-419]d\ mmm;@</c:formatCode>
                <c:ptCount val="361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</c:numCache>
            </c:numRef>
          </c:xVal>
          <c:yVal>
            <c:numRef>
              <c:f>'Лист1 '!$I$6:$I$366</c:f>
              <c:numCache>
                <c:formatCode>#,##0.00</c:formatCode>
                <c:ptCount val="361"/>
                <c:pt idx="0">
                  <c:v>69300</c:v>
                </c:pt>
                <c:pt idx="1">
                  <c:v>69300</c:v>
                </c:pt>
                <c:pt idx="2">
                  <c:v>69300</c:v>
                </c:pt>
                <c:pt idx="3">
                  <c:v>69300</c:v>
                </c:pt>
                <c:pt idx="4">
                  <c:v>69300</c:v>
                </c:pt>
                <c:pt idx="5">
                  <c:v>69300</c:v>
                </c:pt>
                <c:pt idx="6">
                  <c:v>69300</c:v>
                </c:pt>
                <c:pt idx="7">
                  <c:v>69300</c:v>
                </c:pt>
                <c:pt idx="8">
                  <c:v>69300</c:v>
                </c:pt>
                <c:pt idx="9">
                  <c:v>69500.399999999994</c:v>
                </c:pt>
                <c:pt idx="10">
                  <c:v>69500.399999999994</c:v>
                </c:pt>
                <c:pt idx="11">
                  <c:v>68900.399999999994</c:v>
                </c:pt>
                <c:pt idx="12">
                  <c:v>68900.399999999994</c:v>
                </c:pt>
                <c:pt idx="13">
                  <c:v>68900.399999999994</c:v>
                </c:pt>
                <c:pt idx="14">
                  <c:v>68900.399999999994</c:v>
                </c:pt>
                <c:pt idx="15">
                  <c:v>68900.399999999994</c:v>
                </c:pt>
                <c:pt idx="16">
                  <c:v>69200.399999999994</c:v>
                </c:pt>
                <c:pt idx="17">
                  <c:v>69300</c:v>
                </c:pt>
                <c:pt idx="18">
                  <c:v>69300</c:v>
                </c:pt>
                <c:pt idx="19">
                  <c:v>69300</c:v>
                </c:pt>
                <c:pt idx="20">
                  <c:v>69300</c:v>
                </c:pt>
                <c:pt idx="21">
                  <c:v>69300</c:v>
                </c:pt>
                <c:pt idx="22">
                  <c:v>69300</c:v>
                </c:pt>
                <c:pt idx="23">
                  <c:v>69300</c:v>
                </c:pt>
                <c:pt idx="24">
                  <c:v>69300</c:v>
                </c:pt>
                <c:pt idx="25">
                  <c:v>69400.2</c:v>
                </c:pt>
                <c:pt idx="26">
                  <c:v>69400.2</c:v>
                </c:pt>
                <c:pt idx="27">
                  <c:v>69400.2</c:v>
                </c:pt>
                <c:pt idx="28">
                  <c:v>69400.2</c:v>
                </c:pt>
                <c:pt idx="29">
                  <c:v>69400.2</c:v>
                </c:pt>
                <c:pt idx="30">
                  <c:v>69400.2</c:v>
                </c:pt>
                <c:pt idx="31">
                  <c:v>68900.399999999994</c:v>
                </c:pt>
                <c:pt idx="32">
                  <c:v>68900.399999999994</c:v>
                </c:pt>
                <c:pt idx="33">
                  <c:v>68900.399999999994</c:v>
                </c:pt>
                <c:pt idx="34">
                  <c:v>67900.2</c:v>
                </c:pt>
                <c:pt idx="35">
                  <c:v>67900.2</c:v>
                </c:pt>
                <c:pt idx="36">
                  <c:v>67900.2</c:v>
                </c:pt>
                <c:pt idx="37">
                  <c:v>67900.2</c:v>
                </c:pt>
                <c:pt idx="38">
                  <c:v>66400.2</c:v>
                </c:pt>
                <c:pt idx="39">
                  <c:v>66400.2</c:v>
                </c:pt>
                <c:pt idx="40">
                  <c:v>66400.2</c:v>
                </c:pt>
                <c:pt idx="41">
                  <c:v>66400.2</c:v>
                </c:pt>
                <c:pt idx="42">
                  <c:v>66400.2</c:v>
                </c:pt>
                <c:pt idx="43">
                  <c:v>66400.2</c:v>
                </c:pt>
                <c:pt idx="44">
                  <c:v>66400.2</c:v>
                </c:pt>
                <c:pt idx="45">
                  <c:v>66400.2</c:v>
                </c:pt>
                <c:pt idx="46">
                  <c:v>66400.2</c:v>
                </c:pt>
                <c:pt idx="47">
                  <c:v>66400.2</c:v>
                </c:pt>
                <c:pt idx="48">
                  <c:v>66400.2</c:v>
                </c:pt>
                <c:pt idx="49">
                  <c:v>66400.2</c:v>
                </c:pt>
                <c:pt idx="50">
                  <c:v>66400.2</c:v>
                </c:pt>
                <c:pt idx="51">
                  <c:v>66400.2</c:v>
                </c:pt>
                <c:pt idx="52">
                  <c:v>66400.2</c:v>
                </c:pt>
                <c:pt idx="53">
                  <c:v>66400.2</c:v>
                </c:pt>
                <c:pt idx="54">
                  <c:v>66400.2</c:v>
                </c:pt>
                <c:pt idx="55">
                  <c:v>66400.2</c:v>
                </c:pt>
                <c:pt idx="56">
                  <c:v>66400.2</c:v>
                </c:pt>
                <c:pt idx="57">
                  <c:v>66400.2</c:v>
                </c:pt>
                <c:pt idx="58">
                  <c:v>66400.2</c:v>
                </c:pt>
                <c:pt idx="59">
                  <c:v>65900.399999999994</c:v>
                </c:pt>
                <c:pt idx="60">
                  <c:v>65300.4</c:v>
                </c:pt>
                <c:pt idx="61">
                  <c:v>62900.4</c:v>
                </c:pt>
                <c:pt idx="62">
                  <c:v>62900.4</c:v>
                </c:pt>
                <c:pt idx="63">
                  <c:v>61500</c:v>
                </c:pt>
                <c:pt idx="64">
                  <c:v>61500</c:v>
                </c:pt>
                <c:pt idx="65">
                  <c:v>61500</c:v>
                </c:pt>
                <c:pt idx="66">
                  <c:v>60900</c:v>
                </c:pt>
                <c:pt idx="67">
                  <c:v>59900.4</c:v>
                </c:pt>
                <c:pt idx="68">
                  <c:v>59500.2</c:v>
                </c:pt>
                <c:pt idx="69">
                  <c:v>59500.2</c:v>
                </c:pt>
                <c:pt idx="70">
                  <c:v>59500.2</c:v>
                </c:pt>
                <c:pt idx="71">
                  <c:v>59500.2</c:v>
                </c:pt>
                <c:pt idx="72">
                  <c:v>59500.2</c:v>
                </c:pt>
              </c:numCache>
            </c:numRef>
          </c:yVal>
          <c:smooth val="1"/>
        </c:ser>
        <c:ser>
          <c:idx val="10"/>
          <c:order val="10"/>
          <c:tx>
            <c:v>ДТ зимнее 2021</c:v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xVal>
            <c:numRef>
              <c:f>'Лист1 '!$AH$6:$AH$366</c:f>
              <c:numCache>
                <c:formatCode>[$-419]d\ mmm;@</c:formatCode>
                <c:ptCount val="361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</c:numCache>
            </c:numRef>
          </c:xVal>
          <c:yVal>
            <c:numRef>
              <c:f>'Лист1 '!$H$6:$H$366</c:f>
              <c:numCache>
                <c:formatCode>#,##0.00</c:formatCode>
                <c:ptCount val="361"/>
                <c:pt idx="0">
                  <c:v>50000.4</c:v>
                </c:pt>
                <c:pt idx="1">
                  <c:v>50000.4</c:v>
                </c:pt>
                <c:pt idx="2">
                  <c:v>50000.4</c:v>
                </c:pt>
                <c:pt idx="3">
                  <c:v>50000.4</c:v>
                </c:pt>
                <c:pt idx="4">
                  <c:v>50000.4</c:v>
                </c:pt>
                <c:pt idx="5">
                  <c:v>50000.4</c:v>
                </c:pt>
                <c:pt idx="6">
                  <c:v>50000.4</c:v>
                </c:pt>
                <c:pt idx="7">
                  <c:v>50000.4</c:v>
                </c:pt>
                <c:pt idx="8">
                  <c:v>50000.4</c:v>
                </c:pt>
                <c:pt idx="9">
                  <c:v>50000.4</c:v>
                </c:pt>
                <c:pt idx="10">
                  <c:v>50000.4</c:v>
                </c:pt>
                <c:pt idx="11">
                  <c:v>50100</c:v>
                </c:pt>
                <c:pt idx="12">
                  <c:v>50100</c:v>
                </c:pt>
                <c:pt idx="13">
                  <c:v>49700.4</c:v>
                </c:pt>
                <c:pt idx="14">
                  <c:v>49700.4</c:v>
                </c:pt>
                <c:pt idx="15">
                  <c:v>49700.4</c:v>
                </c:pt>
                <c:pt idx="16">
                  <c:v>49700.4</c:v>
                </c:pt>
                <c:pt idx="17">
                  <c:v>49700.4</c:v>
                </c:pt>
                <c:pt idx="18">
                  <c:v>49700.4</c:v>
                </c:pt>
                <c:pt idx="19">
                  <c:v>49900.2</c:v>
                </c:pt>
                <c:pt idx="20">
                  <c:v>50000.4</c:v>
                </c:pt>
                <c:pt idx="21">
                  <c:v>50100</c:v>
                </c:pt>
                <c:pt idx="22">
                  <c:v>50100</c:v>
                </c:pt>
                <c:pt idx="23">
                  <c:v>50100</c:v>
                </c:pt>
                <c:pt idx="24">
                  <c:v>50300.4</c:v>
                </c:pt>
                <c:pt idx="25">
                  <c:v>50400</c:v>
                </c:pt>
                <c:pt idx="26">
                  <c:v>50600.4</c:v>
                </c:pt>
                <c:pt idx="27">
                  <c:v>50800.2</c:v>
                </c:pt>
                <c:pt idx="28">
                  <c:v>50800.2</c:v>
                </c:pt>
                <c:pt idx="29">
                  <c:v>50800.2</c:v>
                </c:pt>
                <c:pt idx="30">
                  <c:v>50800.2</c:v>
                </c:pt>
                <c:pt idx="31">
                  <c:v>51000</c:v>
                </c:pt>
                <c:pt idx="32">
                  <c:v>51200.4</c:v>
                </c:pt>
                <c:pt idx="33">
                  <c:v>51500.4</c:v>
                </c:pt>
                <c:pt idx="34">
                  <c:v>51500.4</c:v>
                </c:pt>
                <c:pt idx="35">
                  <c:v>51500.4</c:v>
                </c:pt>
                <c:pt idx="36">
                  <c:v>51500.4</c:v>
                </c:pt>
                <c:pt idx="37">
                  <c:v>51500.4</c:v>
                </c:pt>
                <c:pt idx="38">
                  <c:v>51500.4</c:v>
                </c:pt>
                <c:pt idx="39">
                  <c:v>51700.2</c:v>
                </c:pt>
                <c:pt idx="40">
                  <c:v>51800.4</c:v>
                </c:pt>
                <c:pt idx="41">
                  <c:v>51900</c:v>
                </c:pt>
                <c:pt idx="42">
                  <c:v>51900</c:v>
                </c:pt>
                <c:pt idx="43">
                  <c:v>51900</c:v>
                </c:pt>
                <c:pt idx="44">
                  <c:v>51900</c:v>
                </c:pt>
                <c:pt idx="45">
                  <c:v>51900</c:v>
                </c:pt>
                <c:pt idx="46">
                  <c:v>51900</c:v>
                </c:pt>
                <c:pt idx="47">
                  <c:v>52300.2</c:v>
                </c:pt>
                <c:pt idx="48">
                  <c:v>52600.2</c:v>
                </c:pt>
                <c:pt idx="49">
                  <c:v>52900.2</c:v>
                </c:pt>
                <c:pt idx="50">
                  <c:v>53100</c:v>
                </c:pt>
                <c:pt idx="51">
                  <c:v>53100</c:v>
                </c:pt>
                <c:pt idx="52">
                  <c:v>53100</c:v>
                </c:pt>
                <c:pt idx="53">
                  <c:v>53500.2</c:v>
                </c:pt>
                <c:pt idx="54">
                  <c:v>53700</c:v>
                </c:pt>
                <c:pt idx="55">
                  <c:v>53700</c:v>
                </c:pt>
                <c:pt idx="56">
                  <c:v>53700</c:v>
                </c:pt>
                <c:pt idx="57">
                  <c:v>53700</c:v>
                </c:pt>
                <c:pt idx="58">
                  <c:v>53700</c:v>
                </c:pt>
                <c:pt idx="59">
                  <c:v>54500.4</c:v>
                </c:pt>
                <c:pt idx="60">
                  <c:v>54500.4</c:v>
                </c:pt>
                <c:pt idx="61">
                  <c:v>54500.4</c:v>
                </c:pt>
                <c:pt idx="62">
                  <c:v>54500.4</c:v>
                </c:pt>
                <c:pt idx="63">
                  <c:v>54500.4</c:v>
                </c:pt>
                <c:pt idx="64">
                  <c:v>54500.4</c:v>
                </c:pt>
                <c:pt idx="65">
                  <c:v>54500.4</c:v>
                </c:pt>
                <c:pt idx="66">
                  <c:v>54300</c:v>
                </c:pt>
                <c:pt idx="67">
                  <c:v>54300</c:v>
                </c:pt>
                <c:pt idx="68">
                  <c:v>54300</c:v>
                </c:pt>
                <c:pt idx="69">
                  <c:v>54300</c:v>
                </c:pt>
                <c:pt idx="70">
                  <c:v>54300</c:v>
                </c:pt>
                <c:pt idx="71">
                  <c:v>54300</c:v>
                </c:pt>
                <c:pt idx="72">
                  <c:v>54300</c:v>
                </c:pt>
                <c:pt idx="73">
                  <c:v>54300</c:v>
                </c:pt>
                <c:pt idx="74">
                  <c:v>54300</c:v>
                </c:pt>
                <c:pt idx="75">
                  <c:v>54400.2</c:v>
                </c:pt>
                <c:pt idx="76">
                  <c:v>54400.2</c:v>
                </c:pt>
                <c:pt idx="77">
                  <c:v>54400.2</c:v>
                </c:pt>
                <c:pt idx="78">
                  <c:v>54400.2</c:v>
                </c:pt>
                <c:pt idx="79">
                  <c:v>54400.2</c:v>
                </c:pt>
                <c:pt idx="80">
                  <c:v>54200.4</c:v>
                </c:pt>
                <c:pt idx="288">
                  <c:v>60900</c:v>
                </c:pt>
                <c:pt idx="289">
                  <c:v>61400.4</c:v>
                </c:pt>
                <c:pt idx="290">
                  <c:v>61400.4</c:v>
                </c:pt>
                <c:pt idx="291">
                  <c:v>61400.4</c:v>
                </c:pt>
                <c:pt idx="292">
                  <c:v>61400.4</c:v>
                </c:pt>
                <c:pt idx="293">
                  <c:v>61800</c:v>
                </c:pt>
                <c:pt idx="294">
                  <c:v>62300.4</c:v>
                </c:pt>
                <c:pt idx="295">
                  <c:v>62900.4</c:v>
                </c:pt>
                <c:pt idx="296">
                  <c:v>62900.4</c:v>
                </c:pt>
                <c:pt idx="297">
                  <c:v>62900.4</c:v>
                </c:pt>
                <c:pt idx="298">
                  <c:v>62900.4</c:v>
                </c:pt>
                <c:pt idx="299">
                  <c:v>62900.4</c:v>
                </c:pt>
                <c:pt idx="300">
                  <c:v>63200.4</c:v>
                </c:pt>
                <c:pt idx="301">
                  <c:v>63700</c:v>
                </c:pt>
                <c:pt idx="302">
                  <c:v>64100.4</c:v>
                </c:pt>
                <c:pt idx="303">
                  <c:v>64100.4</c:v>
                </c:pt>
                <c:pt idx="304">
                  <c:v>64100.4</c:v>
                </c:pt>
                <c:pt idx="305">
                  <c:v>64100.4</c:v>
                </c:pt>
                <c:pt idx="306">
                  <c:v>64100.4</c:v>
                </c:pt>
                <c:pt idx="307">
                  <c:v>64700.4</c:v>
                </c:pt>
                <c:pt idx="308">
                  <c:v>65400</c:v>
                </c:pt>
                <c:pt idx="309">
                  <c:v>65900.399999999994</c:v>
                </c:pt>
                <c:pt idx="310">
                  <c:v>66600</c:v>
                </c:pt>
                <c:pt idx="311">
                  <c:v>66700.2</c:v>
                </c:pt>
                <c:pt idx="312">
                  <c:v>66700.2</c:v>
                </c:pt>
                <c:pt idx="313">
                  <c:v>66700.2</c:v>
                </c:pt>
                <c:pt idx="314">
                  <c:v>66700.2</c:v>
                </c:pt>
                <c:pt idx="315">
                  <c:v>66700.2</c:v>
                </c:pt>
                <c:pt idx="316">
                  <c:v>65900.399999999994</c:v>
                </c:pt>
                <c:pt idx="317">
                  <c:v>65900.399999999994</c:v>
                </c:pt>
                <c:pt idx="318">
                  <c:v>65900.399999999994</c:v>
                </c:pt>
                <c:pt idx="319">
                  <c:v>65700</c:v>
                </c:pt>
                <c:pt idx="320">
                  <c:v>65700</c:v>
                </c:pt>
                <c:pt idx="321">
                  <c:v>65700</c:v>
                </c:pt>
                <c:pt idx="322">
                  <c:v>65700</c:v>
                </c:pt>
                <c:pt idx="323">
                  <c:v>65900.399999999994</c:v>
                </c:pt>
                <c:pt idx="324">
                  <c:v>66100.2</c:v>
                </c:pt>
                <c:pt idx="325">
                  <c:v>66700.2</c:v>
                </c:pt>
                <c:pt idx="326">
                  <c:v>66700.2</c:v>
                </c:pt>
                <c:pt idx="327">
                  <c:v>66700.2</c:v>
                </c:pt>
                <c:pt idx="328">
                  <c:v>66900</c:v>
                </c:pt>
                <c:pt idx="329">
                  <c:v>66900</c:v>
                </c:pt>
                <c:pt idx="330">
                  <c:v>66500.399999999994</c:v>
                </c:pt>
                <c:pt idx="331">
                  <c:v>65900.399999999994</c:v>
                </c:pt>
                <c:pt idx="332">
                  <c:v>66000</c:v>
                </c:pt>
                <c:pt idx="333">
                  <c:v>66000</c:v>
                </c:pt>
                <c:pt idx="334">
                  <c:v>66000</c:v>
                </c:pt>
                <c:pt idx="335">
                  <c:v>66100.2</c:v>
                </c:pt>
                <c:pt idx="336">
                  <c:v>66100.2</c:v>
                </c:pt>
                <c:pt idx="337">
                  <c:v>66100.2</c:v>
                </c:pt>
                <c:pt idx="338">
                  <c:v>66100.2</c:v>
                </c:pt>
                <c:pt idx="339">
                  <c:v>66100.2</c:v>
                </c:pt>
                <c:pt idx="340">
                  <c:v>66100.2</c:v>
                </c:pt>
                <c:pt idx="341">
                  <c:v>66100.2</c:v>
                </c:pt>
                <c:pt idx="342">
                  <c:v>66100.2</c:v>
                </c:pt>
                <c:pt idx="343">
                  <c:v>66300</c:v>
                </c:pt>
                <c:pt idx="344">
                  <c:v>66300</c:v>
                </c:pt>
                <c:pt idx="345">
                  <c:v>66600</c:v>
                </c:pt>
                <c:pt idx="346">
                  <c:v>66700.2</c:v>
                </c:pt>
                <c:pt idx="347">
                  <c:v>66700.2</c:v>
                </c:pt>
                <c:pt idx="348">
                  <c:v>66700.2</c:v>
                </c:pt>
                <c:pt idx="349">
                  <c:v>66900</c:v>
                </c:pt>
                <c:pt idx="350">
                  <c:v>67100.399999999994</c:v>
                </c:pt>
                <c:pt idx="351">
                  <c:v>67100.399999999994</c:v>
                </c:pt>
                <c:pt idx="352">
                  <c:v>67700.399999999994</c:v>
                </c:pt>
                <c:pt idx="353">
                  <c:v>68400</c:v>
                </c:pt>
                <c:pt idx="354">
                  <c:v>68400</c:v>
                </c:pt>
                <c:pt idx="355">
                  <c:v>68400</c:v>
                </c:pt>
                <c:pt idx="356">
                  <c:v>69300</c:v>
                </c:pt>
                <c:pt idx="357">
                  <c:v>69700.2</c:v>
                </c:pt>
                <c:pt idx="358">
                  <c:v>69700.2</c:v>
                </c:pt>
                <c:pt idx="359">
                  <c:v>69700.2</c:v>
                </c:pt>
                <c:pt idx="360">
                  <c:v>69700.2</c:v>
                </c:pt>
              </c:numCache>
            </c:numRef>
          </c:yVal>
          <c:smooth val="1"/>
        </c:ser>
        <c:ser>
          <c:idx val="11"/>
          <c:order val="11"/>
          <c:tx>
            <c:v>ДТ зимнее 2020</c:v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'Лист1 '!$AH$6:$AH$366</c:f>
              <c:numCache>
                <c:formatCode>[$-419]d\ mmm;@</c:formatCode>
                <c:ptCount val="361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42424</c:v>
                </c:pt>
                <c:pt idx="54">
                  <c:v>42425</c:v>
                </c:pt>
                <c:pt idx="55">
                  <c:v>42426</c:v>
                </c:pt>
                <c:pt idx="56">
                  <c:v>42427</c:v>
                </c:pt>
                <c:pt idx="57">
                  <c:v>42428</c:v>
                </c:pt>
                <c:pt idx="58">
                  <c:v>42429</c:v>
                </c:pt>
                <c:pt idx="59">
                  <c:v>42430</c:v>
                </c:pt>
                <c:pt idx="60">
                  <c:v>42431</c:v>
                </c:pt>
                <c:pt idx="61">
                  <c:v>42432</c:v>
                </c:pt>
                <c:pt idx="62">
                  <c:v>42433</c:v>
                </c:pt>
                <c:pt idx="63">
                  <c:v>42434</c:v>
                </c:pt>
                <c:pt idx="64">
                  <c:v>42435</c:v>
                </c:pt>
                <c:pt idx="65">
                  <c:v>42436</c:v>
                </c:pt>
                <c:pt idx="66">
                  <c:v>42438</c:v>
                </c:pt>
                <c:pt idx="67">
                  <c:v>42439</c:v>
                </c:pt>
                <c:pt idx="68">
                  <c:v>42440</c:v>
                </c:pt>
                <c:pt idx="69">
                  <c:v>42441</c:v>
                </c:pt>
                <c:pt idx="70">
                  <c:v>42442</c:v>
                </c:pt>
                <c:pt idx="71">
                  <c:v>42443</c:v>
                </c:pt>
                <c:pt idx="72">
                  <c:v>42444</c:v>
                </c:pt>
                <c:pt idx="73">
                  <c:v>42445</c:v>
                </c:pt>
                <c:pt idx="74">
                  <c:v>42446</c:v>
                </c:pt>
                <c:pt idx="75">
                  <c:v>42447</c:v>
                </c:pt>
                <c:pt idx="76">
                  <c:v>42448</c:v>
                </c:pt>
                <c:pt idx="77">
                  <c:v>42449</c:v>
                </c:pt>
                <c:pt idx="78">
                  <c:v>42450</c:v>
                </c:pt>
                <c:pt idx="79">
                  <c:v>42451</c:v>
                </c:pt>
                <c:pt idx="80">
                  <c:v>42452</c:v>
                </c:pt>
                <c:pt idx="81">
                  <c:v>42453</c:v>
                </c:pt>
                <c:pt idx="82">
                  <c:v>42454</c:v>
                </c:pt>
                <c:pt idx="83">
                  <c:v>42455</c:v>
                </c:pt>
                <c:pt idx="84">
                  <c:v>42456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42462</c:v>
                </c:pt>
                <c:pt idx="91">
                  <c:v>42463</c:v>
                </c:pt>
                <c:pt idx="92">
                  <c:v>42464</c:v>
                </c:pt>
                <c:pt idx="93">
                  <c:v>42465</c:v>
                </c:pt>
                <c:pt idx="94">
                  <c:v>42466</c:v>
                </c:pt>
                <c:pt idx="95">
                  <c:v>42467</c:v>
                </c:pt>
                <c:pt idx="96">
                  <c:v>42468</c:v>
                </c:pt>
                <c:pt idx="97">
                  <c:v>42469</c:v>
                </c:pt>
                <c:pt idx="98">
                  <c:v>42470</c:v>
                </c:pt>
                <c:pt idx="99">
                  <c:v>42471</c:v>
                </c:pt>
                <c:pt idx="100">
                  <c:v>42472</c:v>
                </c:pt>
                <c:pt idx="101">
                  <c:v>42473</c:v>
                </c:pt>
                <c:pt idx="102">
                  <c:v>42474</c:v>
                </c:pt>
                <c:pt idx="103">
                  <c:v>42475</c:v>
                </c:pt>
                <c:pt idx="104">
                  <c:v>42476</c:v>
                </c:pt>
                <c:pt idx="105">
                  <c:v>42477</c:v>
                </c:pt>
                <c:pt idx="106">
                  <c:v>42478</c:v>
                </c:pt>
                <c:pt idx="107">
                  <c:v>42479</c:v>
                </c:pt>
                <c:pt idx="108">
                  <c:v>42480</c:v>
                </c:pt>
                <c:pt idx="109">
                  <c:v>42481</c:v>
                </c:pt>
                <c:pt idx="110">
                  <c:v>42482</c:v>
                </c:pt>
                <c:pt idx="111">
                  <c:v>42483</c:v>
                </c:pt>
                <c:pt idx="112">
                  <c:v>42484</c:v>
                </c:pt>
                <c:pt idx="113">
                  <c:v>42485</c:v>
                </c:pt>
                <c:pt idx="114">
                  <c:v>42486</c:v>
                </c:pt>
                <c:pt idx="115">
                  <c:v>42487</c:v>
                </c:pt>
                <c:pt idx="116">
                  <c:v>42488</c:v>
                </c:pt>
                <c:pt idx="117">
                  <c:v>42489</c:v>
                </c:pt>
                <c:pt idx="118">
                  <c:v>42490</c:v>
                </c:pt>
                <c:pt idx="119">
                  <c:v>42491</c:v>
                </c:pt>
                <c:pt idx="120">
                  <c:v>42492</c:v>
                </c:pt>
                <c:pt idx="121">
                  <c:v>42493</c:v>
                </c:pt>
                <c:pt idx="122">
                  <c:v>42494</c:v>
                </c:pt>
                <c:pt idx="123">
                  <c:v>42495</c:v>
                </c:pt>
                <c:pt idx="124">
                  <c:v>42496</c:v>
                </c:pt>
                <c:pt idx="125">
                  <c:v>42497</c:v>
                </c:pt>
                <c:pt idx="126">
                  <c:v>42498</c:v>
                </c:pt>
                <c:pt idx="127">
                  <c:v>42500</c:v>
                </c:pt>
                <c:pt idx="128">
                  <c:v>42501</c:v>
                </c:pt>
                <c:pt idx="129">
                  <c:v>42502</c:v>
                </c:pt>
                <c:pt idx="130">
                  <c:v>42503</c:v>
                </c:pt>
                <c:pt idx="131">
                  <c:v>42504</c:v>
                </c:pt>
                <c:pt idx="132">
                  <c:v>42505</c:v>
                </c:pt>
                <c:pt idx="133">
                  <c:v>42506</c:v>
                </c:pt>
                <c:pt idx="134">
                  <c:v>42507</c:v>
                </c:pt>
                <c:pt idx="135">
                  <c:v>42508</c:v>
                </c:pt>
                <c:pt idx="136">
                  <c:v>42509</c:v>
                </c:pt>
                <c:pt idx="137">
                  <c:v>42510</c:v>
                </c:pt>
                <c:pt idx="138">
                  <c:v>42511</c:v>
                </c:pt>
                <c:pt idx="139">
                  <c:v>42512</c:v>
                </c:pt>
                <c:pt idx="140">
                  <c:v>42513</c:v>
                </c:pt>
                <c:pt idx="141">
                  <c:v>42514</c:v>
                </c:pt>
                <c:pt idx="142">
                  <c:v>42515</c:v>
                </c:pt>
                <c:pt idx="143">
                  <c:v>42516</c:v>
                </c:pt>
                <c:pt idx="144">
                  <c:v>42517</c:v>
                </c:pt>
                <c:pt idx="145">
                  <c:v>42518</c:v>
                </c:pt>
                <c:pt idx="146">
                  <c:v>42519</c:v>
                </c:pt>
                <c:pt idx="147">
                  <c:v>42520</c:v>
                </c:pt>
                <c:pt idx="148">
                  <c:v>42521</c:v>
                </c:pt>
                <c:pt idx="149">
                  <c:v>42522</c:v>
                </c:pt>
                <c:pt idx="150">
                  <c:v>42523</c:v>
                </c:pt>
                <c:pt idx="151">
                  <c:v>42524</c:v>
                </c:pt>
                <c:pt idx="152">
                  <c:v>42525</c:v>
                </c:pt>
                <c:pt idx="153">
                  <c:v>42526</c:v>
                </c:pt>
                <c:pt idx="154">
                  <c:v>42527</c:v>
                </c:pt>
                <c:pt idx="155">
                  <c:v>42528</c:v>
                </c:pt>
                <c:pt idx="156">
                  <c:v>42529</c:v>
                </c:pt>
                <c:pt idx="157">
                  <c:v>42530</c:v>
                </c:pt>
                <c:pt idx="158">
                  <c:v>42531</c:v>
                </c:pt>
                <c:pt idx="159">
                  <c:v>42532</c:v>
                </c:pt>
                <c:pt idx="160">
                  <c:v>42534</c:v>
                </c:pt>
                <c:pt idx="161">
                  <c:v>42535</c:v>
                </c:pt>
                <c:pt idx="162">
                  <c:v>42536</c:v>
                </c:pt>
                <c:pt idx="163">
                  <c:v>42537</c:v>
                </c:pt>
                <c:pt idx="164">
                  <c:v>42538</c:v>
                </c:pt>
                <c:pt idx="165">
                  <c:v>42539</c:v>
                </c:pt>
                <c:pt idx="166">
                  <c:v>42540</c:v>
                </c:pt>
                <c:pt idx="167">
                  <c:v>42541</c:v>
                </c:pt>
                <c:pt idx="168">
                  <c:v>42542</c:v>
                </c:pt>
                <c:pt idx="169">
                  <c:v>42543</c:v>
                </c:pt>
                <c:pt idx="170">
                  <c:v>42544</c:v>
                </c:pt>
                <c:pt idx="171">
                  <c:v>42545</c:v>
                </c:pt>
                <c:pt idx="172">
                  <c:v>42546</c:v>
                </c:pt>
                <c:pt idx="173">
                  <c:v>42547</c:v>
                </c:pt>
                <c:pt idx="174">
                  <c:v>42548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</c:numCache>
            </c:numRef>
          </c:xVal>
          <c:yVal>
            <c:numRef>
              <c:f>'Лист1 '!$G$6:$G$366</c:f>
              <c:numCache>
                <c:formatCode>#,##0.00</c:formatCode>
                <c:ptCount val="361"/>
                <c:pt idx="0">
                  <c:v>53000.4</c:v>
                </c:pt>
                <c:pt idx="1">
                  <c:v>53000.4</c:v>
                </c:pt>
                <c:pt idx="2">
                  <c:v>53000.4</c:v>
                </c:pt>
                <c:pt idx="3">
                  <c:v>53000.4</c:v>
                </c:pt>
                <c:pt idx="4">
                  <c:v>53000.4</c:v>
                </c:pt>
                <c:pt idx="5">
                  <c:v>53000.4</c:v>
                </c:pt>
                <c:pt idx="6">
                  <c:v>53000.4</c:v>
                </c:pt>
                <c:pt idx="7">
                  <c:v>53000.4</c:v>
                </c:pt>
                <c:pt idx="8">
                  <c:v>53200.2</c:v>
                </c:pt>
                <c:pt idx="9">
                  <c:v>53400</c:v>
                </c:pt>
                <c:pt idx="10">
                  <c:v>53400</c:v>
                </c:pt>
                <c:pt idx="11">
                  <c:v>53400</c:v>
                </c:pt>
                <c:pt idx="12">
                  <c:v>53400</c:v>
                </c:pt>
                <c:pt idx="13">
                  <c:v>53200.2</c:v>
                </c:pt>
                <c:pt idx="14">
                  <c:v>52500</c:v>
                </c:pt>
                <c:pt idx="15">
                  <c:v>52500</c:v>
                </c:pt>
                <c:pt idx="16">
                  <c:v>51500.4</c:v>
                </c:pt>
                <c:pt idx="17">
                  <c:v>51500.4</c:v>
                </c:pt>
                <c:pt idx="18">
                  <c:v>51500.4</c:v>
                </c:pt>
                <c:pt idx="19">
                  <c:v>51000</c:v>
                </c:pt>
                <c:pt idx="20">
                  <c:v>49900.2</c:v>
                </c:pt>
                <c:pt idx="21">
                  <c:v>49900.2</c:v>
                </c:pt>
                <c:pt idx="22">
                  <c:v>49900.2</c:v>
                </c:pt>
                <c:pt idx="23">
                  <c:v>49600.2</c:v>
                </c:pt>
                <c:pt idx="24">
                  <c:v>49600.2</c:v>
                </c:pt>
                <c:pt idx="25">
                  <c:v>49600.2</c:v>
                </c:pt>
                <c:pt idx="26">
                  <c:v>49100.04</c:v>
                </c:pt>
                <c:pt idx="27">
                  <c:v>49200</c:v>
                </c:pt>
                <c:pt idx="28">
                  <c:v>49300.2</c:v>
                </c:pt>
                <c:pt idx="29">
                  <c:v>49300.2</c:v>
                </c:pt>
                <c:pt idx="30">
                  <c:v>49300.2</c:v>
                </c:pt>
                <c:pt idx="31">
                  <c:v>49600.2</c:v>
                </c:pt>
                <c:pt idx="32">
                  <c:v>49600.2</c:v>
                </c:pt>
                <c:pt idx="33">
                  <c:v>49600.2</c:v>
                </c:pt>
                <c:pt idx="34">
                  <c:v>49600.2</c:v>
                </c:pt>
                <c:pt idx="35">
                  <c:v>49900.2</c:v>
                </c:pt>
                <c:pt idx="36">
                  <c:v>49900.2</c:v>
                </c:pt>
                <c:pt idx="37">
                  <c:v>49900.2</c:v>
                </c:pt>
                <c:pt idx="38">
                  <c:v>49900.2</c:v>
                </c:pt>
                <c:pt idx="39">
                  <c:v>49900.2</c:v>
                </c:pt>
                <c:pt idx="40">
                  <c:v>49900.2</c:v>
                </c:pt>
                <c:pt idx="41">
                  <c:v>49700.4</c:v>
                </c:pt>
                <c:pt idx="42">
                  <c:v>49700.4</c:v>
                </c:pt>
                <c:pt idx="43">
                  <c:v>49700.4</c:v>
                </c:pt>
                <c:pt idx="44">
                  <c:v>49700.4</c:v>
                </c:pt>
                <c:pt idx="45">
                  <c:v>49700.4</c:v>
                </c:pt>
                <c:pt idx="46">
                  <c:v>49700.4</c:v>
                </c:pt>
                <c:pt idx="47">
                  <c:v>49700.4</c:v>
                </c:pt>
                <c:pt idx="48">
                  <c:v>49700.4</c:v>
                </c:pt>
                <c:pt idx="49">
                  <c:v>49700.4</c:v>
                </c:pt>
                <c:pt idx="50">
                  <c:v>49700.4</c:v>
                </c:pt>
                <c:pt idx="51">
                  <c:v>49700.4</c:v>
                </c:pt>
                <c:pt idx="52">
                  <c:v>49700.4</c:v>
                </c:pt>
                <c:pt idx="53">
                  <c:v>49700.4</c:v>
                </c:pt>
                <c:pt idx="54">
                  <c:v>49700.4</c:v>
                </c:pt>
                <c:pt idx="55">
                  <c:v>49700.4</c:v>
                </c:pt>
                <c:pt idx="56">
                  <c:v>49700.4</c:v>
                </c:pt>
                <c:pt idx="57">
                  <c:v>49700.4</c:v>
                </c:pt>
                <c:pt idx="58">
                  <c:v>49700.4</c:v>
                </c:pt>
                <c:pt idx="59">
                  <c:v>49700.4</c:v>
                </c:pt>
                <c:pt idx="60">
                  <c:v>50000.4</c:v>
                </c:pt>
                <c:pt idx="61">
                  <c:v>50000.4</c:v>
                </c:pt>
                <c:pt idx="62">
                  <c:v>50000.4</c:v>
                </c:pt>
                <c:pt idx="63">
                  <c:v>50000.4</c:v>
                </c:pt>
                <c:pt idx="64">
                  <c:v>50000.4</c:v>
                </c:pt>
                <c:pt idx="65">
                  <c:v>50000.4</c:v>
                </c:pt>
                <c:pt idx="66">
                  <c:v>50000.4</c:v>
                </c:pt>
                <c:pt idx="67">
                  <c:v>50000.4</c:v>
                </c:pt>
                <c:pt idx="68">
                  <c:v>49500</c:v>
                </c:pt>
                <c:pt idx="69">
                  <c:v>49500</c:v>
                </c:pt>
                <c:pt idx="70">
                  <c:v>49500</c:v>
                </c:pt>
                <c:pt idx="71">
                  <c:v>49500</c:v>
                </c:pt>
                <c:pt idx="72">
                  <c:v>49500</c:v>
                </c:pt>
                <c:pt idx="73">
                  <c:v>49500</c:v>
                </c:pt>
                <c:pt idx="74">
                  <c:v>49500</c:v>
                </c:pt>
                <c:pt idx="75">
                  <c:v>49500</c:v>
                </c:pt>
                <c:pt idx="76">
                  <c:v>49100.4</c:v>
                </c:pt>
                <c:pt idx="77">
                  <c:v>48900</c:v>
                </c:pt>
                <c:pt idx="78">
                  <c:v>48900</c:v>
                </c:pt>
                <c:pt idx="79">
                  <c:v>48900</c:v>
                </c:pt>
                <c:pt idx="80">
                  <c:v>48400.2</c:v>
                </c:pt>
                <c:pt idx="81">
                  <c:v>48400.2</c:v>
                </c:pt>
                <c:pt idx="82">
                  <c:v>48400.2</c:v>
                </c:pt>
                <c:pt idx="83">
                  <c:v>48400.2</c:v>
                </c:pt>
                <c:pt idx="240">
                  <c:v>48700.2</c:v>
                </c:pt>
                <c:pt idx="241">
                  <c:v>48700.2</c:v>
                </c:pt>
                <c:pt idx="242">
                  <c:v>48700.2</c:v>
                </c:pt>
                <c:pt idx="243">
                  <c:v>48700.2</c:v>
                </c:pt>
                <c:pt idx="244">
                  <c:v>48700.2</c:v>
                </c:pt>
                <c:pt idx="245">
                  <c:v>48700.2</c:v>
                </c:pt>
                <c:pt idx="246">
                  <c:v>48700.2</c:v>
                </c:pt>
                <c:pt idx="247">
                  <c:v>48700.2</c:v>
                </c:pt>
                <c:pt idx="248">
                  <c:v>48700.2</c:v>
                </c:pt>
                <c:pt idx="249">
                  <c:v>48000</c:v>
                </c:pt>
                <c:pt idx="250">
                  <c:v>48000</c:v>
                </c:pt>
                <c:pt idx="251">
                  <c:v>48000</c:v>
                </c:pt>
                <c:pt idx="252">
                  <c:v>48000</c:v>
                </c:pt>
                <c:pt idx="253">
                  <c:v>48000</c:v>
                </c:pt>
                <c:pt idx="254">
                  <c:v>48000</c:v>
                </c:pt>
                <c:pt idx="255">
                  <c:v>48000</c:v>
                </c:pt>
                <c:pt idx="256">
                  <c:v>48000</c:v>
                </c:pt>
                <c:pt idx="257">
                  <c:v>48000</c:v>
                </c:pt>
                <c:pt idx="258">
                  <c:v>48000</c:v>
                </c:pt>
                <c:pt idx="259">
                  <c:v>49900.2</c:v>
                </c:pt>
                <c:pt idx="260">
                  <c:v>49900.2</c:v>
                </c:pt>
                <c:pt idx="261">
                  <c:v>49900.2</c:v>
                </c:pt>
                <c:pt idx="262">
                  <c:v>49900.2</c:v>
                </c:pt>
                <c:pt idx="263">
                  <c:v>49900.2</c:v>
                </c:pt>
                <c:pt idx="264">
                  <c:v>49900.2</c:v>
                </c:pt>
                <c:pt idx="265">
                  <c:v>49900.2</c:v>
                </c:pt>
                <c:pt idx="266">
                  <c:v>49900.2</c:v>
                </c:pt>
                <c:pt idx="267">
                  <c:v>49900.2</c:v>
                </c:pt>
                <c:pt idx="268">
                  <c:v>51200.4</c:v>
                </c:pt>
                <c:pt idx="269">
                  <c:v>51200.4</c:v>
                </c:pt>
                <c:pt idx="270">
                  <c:v>51200.4</c:v>
                </c:pt>
                <c:pt idx="271">
                  <c:v>51200.4</c:v>
                </c:pt>
                <c:pt idx="272">
                  <c:v>51200.4</c:v>
                </c:pt>
                <c:pt idx="273">
                  <c:v>51200.4</c:v>
                </c:pt>
                <c:pt idx="274">
                  <c:v>51200.4</c:v>
                </c:pt>
                <c:pt idx="275">
                  <c:v>51200.4</c:v>
                </c:pt>
                <c:pt idx="276">
                  <c:v>51200.4</c:v>
                </c:pt>
                <c:pt idx="277">
                  <c:v>51200.4</c:v>
                </c:pt>
                <c:pt idx="278">
                  <c:v>51200.4</c:v>
                </c:pt>
                <c:pt idx="279">
                  <c:v>51200.4</c:v>
                </c:pt>
                <c:pt idx="280">
                  <c:v>51200.4</c:v>
                </c:pt>
                <c:pt idx="281">
                  <c:v>51200.4</c:v>
                </c:pt>
                <c:pt idx="282">
                  <c:v>51200.4</c:v>
                </c:pt>
                <c:pt idx="283">
                  <c:v>51200.4</c:v>
                </c:pt>
                <c:pt idx="284">
                  <c:v>51200.4</c:v>
                </c:pt>
                <c:pt idx="285">
                  <c:v>51200.4</c:v>
                </c:pt>
                <c:pt idx="286">
                  <c:v>51200.4</c:v>
                </c:pt>
                <c:pt idx="287">
                  <c:v>51200.4</c:v>
                </c:pt>
                <c:pt idx="288">
                  <c:v>51200.4</c:v>
                </c:pt>
                <c:pt idx="289">
                  <c:v>51500.4</c:v>
                </c:pt>
                <c:pt idx="290">
                  <c:v>51900</c:v>
                </c:pt>
                <c:pt idx="291">
                  <c:v>51900</c:v>
                </c:pt>
                <c:pt idx="292">
                  <c:v>51900</c:v>
                </c:pt>
                <c:pt idx="293">
                  <c:v>51900</c:v>
                </c:pt>
                <c:pt idx="294">
                  <c:v>51900</c:v>
                </c:pt>
                <c:pt idx="295">
                  <c:v>51900</c:v>
                </c:pt>
                <c:pt idx="296">
                  <c:v>51900</c:v>
                </c:pt>
                <c:pt idx="297">
                  <c:v>51900</c:v>
                </c:pt>
                <c:pt idx="298">
                  <c:v>51900</c:v>
                </c:pt>
                <c:pt idx="299">
                  <c:v>51900</c:v>
                </c:pt>
                <c:pt idx="300">
                  <c:v>51900</c:v>
                </c:pt>
                <c:pt idx="301">
                  <c:v>51900</c:v>
                </c:pt>
                <c:pt idx="302">
                  <c:v>51900</c:v>
                </c:pt>
                <c:pt idx="303">
                  <c:v>51900</c:v>
                </c:pt>
                <c:pt idx="304">
                  <c:v>51500.4</c:v>
                </c:pt>
                <c:pt idx="305">
                  <c:v>51500.4</c:v>
                </c:pt>
                <c:pt idx="306">
                  <c:v>51500.4</c:v>
                </c:pt>
                <c:pt idx="307">
                  <c:v>51500.4</c:v>
                </c:pt>
                <c:pt idx="308">
                  <c:v>50500.2</c:v>
                </c:pt>
                <c:pt idx="309">
                  <c:v>50500.2</c:v>
                </c:pt>
                <c:pt idx="310">
                  <c:v>50500.2</c:v>
                </c:pt>
                <c:pt idx="311">
                  <c:v>50500.2</c:v>
                </c:pt>
                <c:pt idx="312">
                  <c:v>50500.2</c:v>
                </c:pt>
                <c:pt idx="313">
                  <c:v>50500.2</c:v>
                </c:pt>
                <c:pt idx="314">
                  <c:v>50500.2</c:v>
                </c:pt>
                <c:pt idx="315">
                  <c:v>50500.2</c:v>
                </c:pt>
                <c:pt idx="316">
                  <c:v>50500.2</c:v>
                </c:pt>
                <c:pt idx="317">
                  <c:v>50500.2</c:v>
                </c:pt>
                <c:pt idx="318">
                  <c:v>50500.2</c:v>
                </c:pt>
                <c:pt idx="319">
                  <c:v>50500.2</c:v>
                </c:pt>
                <c:pt idx="320">
                  <c:v>50500.2</c:v>
                </c:pt>
                <c:pt idx="321">
                  <c:v>50500.2</c:v>
                </c:pt>
                <c:pt idx="322">
                  <c:v>50600.4</c:v>
                </c:pt>
                <c:pt idx="323">
                  <c:v>50600.4</c:v>
                </c:pt>
                <c:pt idx="324">
                  <c:v>50600.4</c:v>
                </c:pt>
                <c:pt idx="325">
                  <c:v>50600.4</c:v>
                </c:pt>
                <c:pt idx="326">
                  <c:v>49900.2</c:v>
                </c:pt>
                <c:pt idx="327">
                  <c:v>49900.2</c:v>
                </c:pt>
                <c:pt idx="328">
                  <c:v>49900.2</c:v>
                </c:pt>
                <c:pt idx="329">
                  <c:v>49900.2</c:v>
                </c:pt>
                <c:pt idx="330">
                  <c:v>49000.2</c:v>
                </c:pt>
                <c:pt idx="331">
                  <c:v>49000.2</c:v>
                </c:pt>
                <c:pt idx="332">
                  <c:v>49000.2</c:v>
                </c:pt>
                <c:pt idx="333">
                  <c:v>49000.2</c:v>
                </c:pt>
                <c:pt idx="334">
                  <c:v>49000.2</c:v>
                </c:pt>
                <c:pt idx="335">
                  <c:v>49000.2</c:v>
                </c:pt>
                <c:pt idx="336">
                  <c:v>49200</c:v>
                </c:pt>
                <c:pt idx="337">
                  <c:v>49200</c:v>
                </c:pt>
                <c:pt idx="338">
                  <c:v>49200</c:v>
                </c:pt>
                <c:pt idx="339">
                  <c:v>49200</c:v>
                </c:pt>
                <c:pt idx="340">
                  <c:v>49200</c:v>
                </c:pt>
                <c:pt idx="341">
                  <c:v>49200</c:v>
                </c:pt>
                <c:pt idx="342">
                  <c:v>49200</c:v>
                </c:pt>
                <c:pt idx="343">
                  <c:v>49500</c:v>
                </c:pt>
                <c:pt idx="344">
                  <c:v>49700.4</c:v>
                </c:pt>
                <c:pt idx="345">
                  <c:v>49700.4</c:v>
                </c:pt>
                <c:pt idx="346">
                  <c:v>49900.2</c:v>
                </c:pt>
                <c:pt idx="347">
                  <c:v>49900.2</c:v>
                </c:pt>
                <c:pt idx="348">
                  <c:v>49900.2</c:v>
                </c:pt>
                <c:pt idx="349">
                  <c:v>49900.2</c:v>
                </c:pt>
                <c:pt idx="350">
                  <c:v>49900.2</c:v>
                </c:pt>
                <c:pt idx="351">
                  <c:v>49900.2</c:v>
                </c:pt>
                <c:pt idx="352">
                  <c:v>50500.2</c:v>
                </c:pt>
                <c:pt idx="353">
                  <c:v>51000</c:v>
                </c:pt>
                <c:pt idx="354">
                  <c:v>51500.4</c:v>
                </c:pt>
                <c:pt idx="355">
                  <c:v>51500.4</c:v>
                </c:pt>
                <c:pt idx="356">
                  <c:v>51500.4</c:v>
                </c:pt>
                <c:pt idx="357">
                  <c:v>51500.4</c:v>
                </c:pt>
                <c:pt idx="358">
                  <c:v>51000</c:v>
                </c:pt>
                <c:pt idx="359">
                  <c:v>51000</c:v>
                </c:pt>
                <c:pt idx="360">
                  <c:v>51000</c:v>
                </c:pt>
              </c:numCache>
            </c:numRef>
          </c:yVal>
          <c:smooth val="1"/>
        </c:ser>
        <c:axId val="171715968"/>
        <c:axId val="171730048"/>
      </c:scatterChart>
      <c:valAx>
        <c:axId val="171715968"/>
        <c:scaling>
          <c:orientation val="minMax"/>
          <c:max val="42734"/>
          <c:min val="42370"/>
        </c:scaling>
        <c:axPos val="b"/>
        <c:majorGridlines/>
        <c:numFmt formatCode="[$-419]d\ mmm;@" sourceLinked="0"/>
        <c:majorTickMark val="none"/>
        <c:tickLblPos val="nextTo"/>
        <c:crossAx val="171730048"/>
        <c:crosses val="autoZero"/>
        <c:crossBetween val="midCat"/>
        <c:majorUnit val="30.5"/>
      </c:valAx>
      <c:valAx>
        <c:axId val="171730048"/>
        <c:scaling>
          <c:orientation val="minMax"/>
          <c:min val="25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Цена за 1 тонну в рублях</a:t>
                </a:r>
              </a:p>
            </c:rich>
          </c:tx>
          <c:layout>
            <c:manualLayout>
              <c:xMode val="edge"/>
              <c:yMode val="edge"/>
              <c:x val="1.7374791221394844E-2"/>
              <c:y val="0.33860402407869922"/>
            </c:manualLayout>
          </c:layout>
        </c:title>
        <c:numFmt formatCode="_(&quot;₽&quot;* #,##0_);_(&quot;₽&quot;* \(#,##0\);_(&quot;₽&quot;* &quot;-&quot;??_);_(@_)" sourceLinked="0"/>
        <c:majorTickMark val="none"/>
        <c:tickLblPos val="nextTo"/>
        <c:crossAx val="171715968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6450871831776555"/>
          <c:y val="0.12167559529483539"/>
          <c:w val="0.13549128168223459"/>
          <c:h val="0.8783244047051646"/>
        </c:manualLayout>
      </c:layout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9336231540439051"/>
          <c:y val="3.0866467230636335E-2"/>
          <c:w val="0.68713604997815958"/>
          <c:h val="0.8606338276812771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Посевные комплексы</c:v>
                </c:pt>
                <c:pt idx="1">
                  <c:v>Сеялки</c:v>
                </c:pt>
                <c:pt idx="2">
                  <c:v>Почвообрабатывающие комплексные агрегаты</c:v>
                </c:pt>
                <c:pt idx="3">
                  <c:v>Культиваторы</c:v>
                </c:pt>
                <c:pt idx="4">
                  <c:v>Плуги</c:v>
                </c:pt>
                <c:pt idx="5">
                  <c:v>Тракторы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84.1</c:v>
                </c:pt>
                <c:pt idx="1">
                  <c:v>84.6</c:v>
                </c:pt>
                <c:pt idx="2">
                  <c:v>86.6</c:v>
                </c:pt>
                <c:pt idx="3">
                  <c:v>87.7</c:v>
                </c:pt>
                <c:pt idx="4">
                  <c:v>86.5</c:v>
                </c:pt>
                <c:pt idx="5">
                  <c:v>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8C-4F0D-BEE7-3A4730BB6B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Посевные комплексы</c:v>
                </c:pt>
                <c:pt idx="1">
                  <c:v>Сеялки</c:v>
                </c:pt>
                <c:pt idx="2">
                  <c:v>Почвообрабатывающие комплексные агрегаты</c:v>
                </c:pt>
                <c:pt idx="3">
                  <c:v>Культиваторы</c:v>
                </c:pt>
                <c:pt idx="4">
                  <c:v>Плуги</c:v>
                </c:pt>
                <c:pt idx="5">
                  <c:v>Тракторы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88</c:v>
                </c:pt>
                <c:pt idx="1">
                  <c:v>88.2</c:v>
                </c:pt>
                <c:pt idx="2">
                  <c:v>87.3</c:v>
                </c:pt>
                <c:pt idx="3">
                  <c:v>90</c:v>
                </c:pt>
                <c:pt idx="4">
                  <c:v>90.6</c:v>
                </c:pt>
                <c:pt idx="5">
                  <c:v>91.6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8C-4F0D-BEE7-3A4730BB6B6C}"/>
            </c:ext>
          </c:extLst>
        </c:ser>
        <c:gapWidth val="68"/>
        <c:overlap val="-7"/>
        <c:axId val="67756416"/>
        <c:axId val="67757952"/>
      </c:barChart>
      <c:catAx>
        <c:axId val="67756416"/>
        <c:scaling>
          <c:orientation val="minMax"/>
        </c:scaling>
        <c:axPos val="l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57952"/>
        <c:crosses val="autoZero"/>
        <c:auto val="1"/>
        <c:lblAlgn val="ctr"/>
        <c:lblOffset val="100"/>
      </c:catAx>
      <c:valAx>
        <c:axId val="67757952"/>
        <c:scaling>
          <c:orientation val="minMax"/>
          <c:min val="65"/>
        </c:scaling>
        <c:axPos val="b"/>
        <c:numFmt formatCode="General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5641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410446642879648"/>
          <c:y val="0.39779028285798268"/>
          <c:w val="8.2360574563445144E-2"/>
          <c:h val="0.239782719369471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131042375553881"/>
          <c:y val="1.778156122107526E-2"/>
          <c:w val="0.61975489610885492"/>
          <c:h val="0.957392509062295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 поставлено в 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6"/>
              <c:layout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24-4C7C-864F-5BBC5A811C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Бороны дисковые</c:v>
                </c:pt>
                <c:pt idx="1">
                  <c:v>Культиваторы и комбинированные машины</c:v>
                </c:pt>
                <c:pt idx="2">
                  <c:v>Посевные комплексы</c:v>
                </c:pt>
                <c:pt idx="3">
                  <c:v>Сеялки</c:v>
                </c:pt>
                <c:pt idx="4">
                  <c:v>Кормоуборочные комбайны</c:v>
                </c:pt>
                <c:pt idx="5">
                  <c:v>Зерноуборочные комбайны</c:v>
                </c:pt>
                <c:pt idx="6">
                  <c:v>Тракторы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</c:v>
                </c:pt>
                <c:pt idx="1">
                  <c:v>66</c:v>
                </c:pt>
                <c:pt idx="2">
                  <c:v>42</c:v>
                </c:pt>
                <c:pt idx="3">
                  <c:v>63</c:v>
                </c:pt>
                <c:pt idx="4">
                  <c:v>14</c:v>
                </c:pt>
                <c:pt idx="5">
                  <c:v>194</c:v>
                </c:pt>
                <c:pt idx="6">
                  <c:v>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43-4E0E-9C09-523A7D1610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Планы приобретения в 2022 году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Бороны дисковые</c:v>
                </c:pt>
                <c:pt idx="1">
                  <c:v>Культиваторы и комбинированные машины</c:v>
                </c:pt>
                <c:pt idx="2">
                  <c:v>Посевные комплексы</c:v>
                </c:pt>
                <c:pt idx="3">
                  <c:v>Сеялки</c:v>
                </c:pt>
                <c:pt idx="4">
                  <c:v>Кормоуборочные комбайны</c:v>
                </c:pt>
                <c:pt idx="5">
                  <c:v>Зерноуборочные комбайны</c:v>
                </c:pt>
                <c:pt idx="6">
                  <c:v>Тракторы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</c:v>
                </c:pt>
                <c:pt idx="1">
                  <c:v>53</c:v>
                </c:pt>
                <c:pt idx="2">
                  <c:v>28</c:v>
                </c:pt>
                <c:pt idx="3">
                  <c:v>29</c:v>
                </c:pt>
                <c:pt idx="4">
                  <c:v>9</c:v>
                </c:pt>
                <c:pt idx="5">
                  <c:v>199</c:v>
                </c:pt>
                <c:pt idx="6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43-4E0E-9C09-523A7D1610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Наличие на 01.01.2022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Бороны дисковые</c:v>
                </c:pt>
                <c:pt idx="1">
                  <c:v>Культиваторы и комбинированные машины</c:v>
                </c:pt>
                <c:pt idx="2">
                  <c:v>Посевные комплексы</c:v>
                </c:pt>
                <c:pt idx="3">
                  <c:v>Сеялки</c:v>
                </c:pt>
                <c:pt idx="4">
                  <c:v>Кормоуборочные комбайны</c:v>
                </c:pt>
                <c:pt idx="5">
                  <c:v>Зерноуборочные комбайны</c:v>
                </c:pt>
                <c:pt idx="6">
                  <c:v>Тракторы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1189</c:v>
                </c:pt>
                <c:pt idx="1">
                  <c:v>1962</c:v>
                </c:pt>
                <c:pt idx="2">
                  <c:v>747</c:v>
                </c:pt>
                <c:pt idx="3">
                  <c:v>2399</c:v>
                </c:pt>
                <c:pt idx="4">
                  <c:v>362</c:v>
                </c:pt>
                <c:pt idx="5">
                  <c:v>2654</c:v>
                </c:pt>
                <c:pt idx="6">
                  <c:v>7441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24-4C7C-864F-5BBC5A811C05}"/>
            </c:ext>
          </c:extLst>
        </c:ser>
        <c:dLbls>
          <c:showVal val="1"/>
        </c:dLbls>
        <c:gapWidth val="60"/>
        <c:overlap val="-15"/>
        <c:axId val="68567808"/>
        <c:axId val="68553728"/>
      </c:barChart>
      <c:valAx>
        <c:axId val="68553728"/>
        <c:scaling>
          <c:logBase val="10"/>
          <c:orientation val="minMax"/>
          <c:max val="7500"/>
        </c:scaling>
        <c:axPos val="b"/>
        <c:numFmt formatCode="General" sourceLinked="1"/>
        <c:tickLblPos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67808"/>
        <c:crosses val="autoZero"/>
        <c:crossBetween val="between"/>
      </c:valAx>
      <c:catAx>
        <c:axId val="68567808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53728"/>
        <c:crosses val="autoZero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4369851161311"/>
          <c:y val="0.23151207676033986"/>
          <c:w val="0.12651069073133309"/>
          <c:h val="0.597520312283418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l">
            <a:lnSpc>
              <a:spcPct val="100000"/>
            </a:lnSpc>
            <a:spcBef>
              <a:spcPts val="0"/>
            </a:spcBef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855306399647369"/>
          <c:y val="1.7781605599371381E-2"/>
          <c:w val="0.63227141428730238"/>
          <c:h val="0.8904015453566533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3х лет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Бороны дисковые</c:v>
                </c:pt>
                <c:pt idx="1">
                  <c:v>Культиваторы и комбинированные машины</c:v>
                </c:pt>
                <c:pt idx="2">
                  <c:v>Посевные комплексы</c:v>
                </c:pt>
                <c:pt idx="3">
                  <c:v>Сеялки</c:v>
                </c:pt>
                <c:pt idx="4">
                  <c:v>Кормоуборочные комбайны</c:v>
                </c:pt>
                <c:pt idx="5">
                  <c:v>Зерноуборочные комбайны</c:v>
                </c:pt>
                <c:pt idx="6">
                  <c:v>Тракторы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0.21278385197645094</c:v>
                </c:pt>
                <c:pt idx="1">
                  <c:v>0.14322120285423054</c:v>
                </c:pt>
                <c:pt idx="2">
                  <c:v>0.35876840696117807</c:v>
                </c:pt>
                <c:pt idx="3">
                  <c:v>0.14089203834931224</c:v>
                </c:pt>
                <c:pt idx="4">
                  <c:v>0.2182320441988953</c:v>
                </c:pt>
                <c:pt idx="5">
                  <c:v>0.18952524491333841</c:v>
                </c:pt>
                <c:pt idx="6">
                  <c:v>0.14500739147964001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43-4E0E-9C09-523A7D1610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3х до 10 лет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Бороны дисковые</c:v>
                </c:pt>
                <c:pt idx="1">
                  <c:v>Культиваторы и комбинированные машины</c:v>
                </c:pt>
                <c:pt idx="2">
                  <c:v>Посевные комплексы</c:v>
                </c:pt>
                <c:pt idx="3">
                  <c:v>Сеялки</c:v>
                </c:pt>
                <c:pt idx="4">
                  <c:v>Кормоуборочные комбайны</c:v>
                </c:pt>
                <c:pt idx="5">
                  <c:v>Зерноуборочные комбайны</c:v>
                </c:pt>
                <c:pt idx="6">
                  <c:v>Тракторы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0.39360807401177489</c:v>
                </c:pt>
                <c:pt idx="1">
                  <c:v>0.30682976554536251</c:v>
                </c:pt>
                <c:pt idx="2">
                  <c:v>0.45515394912985307</c:v>
                </c:pt>
                <c:pt idx="3">
                  <c:v>0.26344310129220538</c:v>
                </c:pt>
                <c:pt idx="4">
                  <c:v>0.49171270718232085</c:v>
                </c:pt>
                <c:pt idx="5">
                  <c:v>0.34287867370007596</c:v>
                </c:pt>
                <c:pt idx="6">
                  <c:v>0.25897056847197958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43-4E0E-9C09-523A7D1610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более 10 лет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Бороны дисковые</c:v>
                </c:pt>
                <c:pt idx="1">
                  <c:v>Культиваторы и комбинированные машины</c:v>
                </c:pt>
                <c:pt idx="2">
                  <c:v>Посевные комплексы</c:v>
                </c:pt>
                <c:pt idx="3">
                  <c:v>Сеялки</c:v>
                </c:pt>
                <c:pt idx="4">
                  <c:v>Кормоуборочные комбайны</c:v>
                </c:pt>
                <c:pt idx="5">
                  <c:v>Зерноуборочные комбайны</c:v>
                </c:pt>
                <c:pt idx="6">
                  <c:v>Тракторы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0.39360807401177489</c:v>
                </c:pt>
                <c:pt idx="1">
                  <c:v>0.54994903160040876</c:v>
                </c:pt>
                <c:pt idx="2">
                  <c:v>0.18607764390896922</c:v>
                </c:pt>
                <c:pt idx="3">
                  <c:v>0.59566486035848265</c:v>
                </c:pt>
                <c:pt idx="4">
                  <c:v>0.29005524861878429</c:v>
                </c:pt>
                <c:pt idx="5">
                  <c:v>0.46759608138658632</c:v>
                </c:pt>
                <c:pt idx="6">
                  <c:v>0.59602204004838055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24-4C7C-864F-5BBC5A811C05}"/>
            </c:ext>
          </c:extLst>
        </c:ser>
        <c:gapWidth val="60"/>
        <c:overlap val="100"/>
        <c:axId val="68678784"/>
        <c:axId val="68672896"/>
      </c:barChart>
      <c:valAx>
        <c:axId val="68672896"/>
        <c:scaling>
          <c:orientation val="minMax"/>
        </c:scaling>
        <c:axPos val="b"/>
        <c:numFmt formatCode="0%" sourceLinked="1"/>
        <c:tickLblPos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78784"/>
        <c:crosses val="autoZero"/>
        <c:crossBetween val="between"/>
      </c:valAx>
      <c:catAx>
        <c:axId val="6867878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72896"/>
        <c:crosses val="autoZero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Поставки с участием</a:t>
            </a:r>
            <a:r>
              <a:rPr lang="ru-RU" sz="1800" baseline="0" dirty="0" smtClean="0"/>
              <a:t> АО </a:t>
            </a:r>
            <a:r>
              <a:rPr lang="ru-RU" sz="1800" baseline="0" dirty="0" err="1" smtClean="0"/>
              <a:t>Росагролизинг</a:t>
            </a:r>
            <a:r>
              <a:rPr lang="ru-RU" sz="1800" baseline="0" dirty="0" smtClean="0"/>
              <a:t>, ед.</a:t>
            </a:r>
            <a:endParaRPr lang="ru-RU" sz="1800" dirty="0"/>
          </a:p>
        </c:rich>
      </c:tx>
      <c:layout/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Lbls>
            <c:dLbl>
              <c:idx val="3"/>
              <c:layout>
                <c:manualLayout>
                  <c:x val="0"/>
                  <c:y val="0.19447909957708248"/>
                </c:manualLayout>
              </c:layout>
              <c:dLblPos val="bestFit"/>
              <c:showLegendKey val="1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31-47AB-8CA7-92FBE992C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1"/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Тракторы</c:v>
                </c:pt>
                <c:pt idx="1">
                  <c:v>Комбайны</c:v>
                </c:pt>
                <c:pt idx="2">
                  <c:v>Автомобильная техника</c:v>
                </c:pt>
                <c:pt idx="3">
                  <c:v>Прочая с/х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4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31-47AB-8CA7-92FBE992C57A}"/>
            </c:ext>
          </c:extLst>
        </c:ser>
      </c:pie3DChart>
    </c:plotArea>
    <c:legend>
      <c:legendPos val="r"/>
      <c:layout>
        <c:manualLayout>
          <c:xMode val="edge"/>
          <c:yMode val="edge"/>
          <c:x val="0.72186278639023527"/>
          <c:y val="0.33132216167753986"/>
          <c:w val="0.2623429486275986"/>
          <c:h val="0.602240534620446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Поставки с участием</a:t>
            </a:r>
            <a:r>
              <a:rPr lang="ru-RU" sz="1800" baseline="0" dirty="0" smtClean="0"/>
              <a:t> АО </a:t>
            </a:r>
            <a:r>
              <a:rPr lang="ru-RU" sz="1800" baseline="0" dirty="0" err="1" smtClean="0"/>
              <a:t>Росагролизинг</a:t>
            </a:r>
            <a:r>
              <a:rPr lang="ru-RU" sz="1800" baseline="0" dirty="0" smtClean="0"/>
              <a:t>, тыс.руб.</a:t>
            </a:r>
            <a:endParaRPr lang="ru-RU" sz="1800" dirty="0"/>
          </a:p>
        </c:rich>
      </c:tx>
      <c:layout/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0.12472312104210667"/>
                  <c:y val="9.4457931171153448E-2"/>
                </c:manualLayout>
              </c:layout>
              <c:dLblPos val="bestFit"/>
              <c:showLegendKey val="1"/>
              <c:showVal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39-4842-B7D9-92B09A0B9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1"/>
            <c:showVal val="1"/>
            <c:showPercent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Тракторы</c:v>
                </c:pt>
                <c:pt idx="1">
                  <c:v>Комбайны</c:v>
                </c:pt>
                <c:pt idx="2">
                  <c:v>Автомобильная техника</c:v>
                </c:pt>
                <c:pt idx="3">
                  <c:v>Прочая с/х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33830.560000000005</c:v>
                </c:pt>
                <c:pt idx="1">
                  <c:v>182404.98001999973</c:v>
                </c:pt>
                <c:pt idx="2">
                  <c:v>10746.48</c:v>
                </c:pt>
                <c:pt idx="3">
                  <c:v>92257.805400000027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39-4842-B7D9-92B09A0B9CFD}"/>
            </c:ext>
          </c:extLst>
        </c:ser>
      </c:pie3D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ЦЕНТРАЛЬНАЯ ГРУППА</a:t>
            </a:r>
            <a:endParaRPr lang="ru-RU" b="1"/>
          </a:p>
        </c:rich>
      </c:tx>
      <c:layout>
        <c:manualLayout>
          <c:xMode val="edge"/>
          <c:yMode val="edge"/>
          <c:x val="0.26361064209152163"/>
          <c:y val="1.5545759416888773E-2"/>
        </c:manualLayout>
      </c:layout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6.3556542323096127E-2"/>
          <c:y val="3.2375586833880539E-2"/>
          <c:w val="0.91411759840802798"/>
          <c:h val="0.788903969820344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3"/>
              <c:layout>
                <c:manualLayout>
                  <c:x val="3.4262261273273045E-2"/>
                  <c:y val="-5.794916078919567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43-4A81-868A-58BAE1BE1DA7}"/>
                </c:ext>
              </c:extLst>
            </c:dLbl>
            <c:dLbl>
              <c:idx val="4"/>
              <c:layout>
                <c:manualLayout>
                  <c:x val="3.9972638152152018E-2"/>
                  <c:y val="9.284413341457319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43-4A81-868A-58BAE1BE1DA7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Вся посевная площадь</c:v>
                </c:pt>
                <c:pt idx="1">
                  <c:v>Зерновые и зернобобовые</c:v>
                </c:pt>
                <c:pt idx="2">
                  <c:v>Технические</c:v>
                </c:pt>
                <c:pt idx="3">
                  <c:v>Овощи</c:v>
                </c:pt>
                <c:pt idx="4">
                  <c:v>Картофель</c:v>
                </c:pt>
              </c:strCache>
            </c:strRef>
          </c:cat>
          <c:val>
            <c:numRef>
              <c:f>Лист1!$B$3:$B$7</c:f>
              <c:numCache>
                <c:formatCode>0.0</c:formatCode>
                <c:ptCount val="5"/>
                <c:pt idx="0">
                  <c:v>125.2</c:v>
                </c:pt>
                <c:pt idx="1">
                  <c:v>83.6</c:v>
                </c:pt>
                <c:pt idx="2">
                  <c:v>16</c:v>
                </c:pt>
                <c:pt idx="3" formatCode="0.00">
                  <c:v>0.82399999999999995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43-4A81-868A-58BAE1BE1DA7}"/>
            </c:ext>
          </c:extLst>
        </c:ser>
        <c:gapWidth val="65"/>
        <c:axId val="62585088"/>
        <c:axId val="62583552"/>
      </c:barChart>
      <c:lineChart>
        <c:grouping val="standard"/>
        <c:ser>
          <c:idx val="1"/>
          <c:order val="1"/>
          <c:tx>
            <c:strRef>
              <c:f>Лист1!$C$2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168073327833794"/>
                  <c:y val="-4.523168705699801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643-4A81-868A-58BAE1BE1DA7}"/>
                </c:ext>
              </c:extLst>
            </c:dLbl>
            <c:dLbl>
              <c:idx val="1"/>
              <c:layout>
                <c:manualLayout>
                  <c:x val="-6.9597439779298914E-2"/>
                  <c:y val="-0.10120731573923074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643-4A81-868A-58BAE1BE1DA7}"/>
                </c:ext>
              </c:extLst>
            </c:dLbl>
            <c:dLbl>
              <c:idx val="2"/>
              <c:layout>
                <c:manualLayout>
                  <c:x val="-6.4577482372876832E-2"/>
                  <c:y val="-0.11465770554075021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643-4A81-868A-58BAE1BE1DA7}"/>
                </c:ext>
              </c:extLst>
            </c:dLbl>
            <c:dLbl>
              <c:idx val="3"/>
              <c:layout>
                <c:manualLayout>
                  <c:x val="-7.370073188746401E-2"/>
                  <c:y val="-5.2979702451661552E-2"/>
                </c:manualLayout>
              </c:layout>
              <c:numFmt formatCode="#,##0.00" sourceLinked="0"/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softEdge rad="635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643-4A81-868A-58BAE1BE1DA7}"/>
                </c:ext>
              </c:extLst>
            </c:dLbl>
            <c:dLbl>
              <c:idx val="4"/>
              <c:layout>
                <c:manualLayout>
                  <c:x val="-6.3875286567994558E-2"/>
                  <c:y val="-4.175232651415196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643-4A81-868A-58BAE1BE1DA7}"/>
                </c:ext>
              </c:extLst>
            </c:dLbl>
            <c:numFmt formatCode="#,##0.0" sourceLinked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Вся посевная площадь</c:v>
                </c:pt>
                <c:pt idx="1">
                  <c:v>Зерновые и зернобобовые</c:v>
                </c:pt>
                <c:pt idx="2">
                  <c:v>Технические</c:v>
                </c:pt>
                <c:pt idx="3">
                  <c:v>Овощи</c:v>
                </c:pt>
                <c:pt idx="4">
                  <c:v>Картофель</c:v>
                </c:pt>
              </c:strCache>
            </c:strRef>
          </c:cat>
          <c:val>
            <c:numRef>
              <c:f>Лист1!$C$3:$C$7</c:f>
              <c:numCache>
                <c:formatCode>0.00</c:formatCode>
                <c:ptCount val="5"/>
                <c:pt idx="0" formatCode="0.0">
                  <c:v>124.89</c:v>
                </c:pt>
                <c:pt idx="1">
                  <c:v>75.599999999999994</c:v>
                </c:pt>
                <c:pt idx="2" formatCode="0.0">
                  <c:v>15.9</c:v>
                </c:pt>
                <c:pt idx="3">
                  <c:v>0.79</c:v>
                </c:pt>
                <c:pt idx="4" formatCode="0.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643-4A81-868A-58BAE1BE1DA7}"/>
            </c:ext>
          </c:extLst>
        </c:ser>
        <c:marker val="1"/>
        <c:axId val="62585088"/>
        <c:axId val="62583552"/>
      </c:lineChart>
      <c:valAx>
        <c:axId val="62583552"/>
        <c:scaling>
          <c:orientation val="minMax"/>
        </c:scaling>
        <c:delete val="1"/>
        <c:axPos val="l"/>
        <c:numFmt formatCode="0.0" sourceLinked="1"/>
        <c:tickLblPos val="none"/>
        <c:crossAx val="62585088"/>
        <c:crosses val="autoZero"/>
        <c:crossBetween val="between"/>
      </c:valAx>
      <c:catAx>
        <c:axId val="625850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583552"/>
        <c:crosses val="autoZero"/>
        <c:auto val="1"/>
        <c:lblAlgn val="ctr"/>
        <c:lblOffset val="100"/>
      </c:catAx>
      <c:spPr>
        <a:gradFill>
          <a:gsLst>
            <a:gs pos="50000">
              <a:schemeClr val="bg1">
                <a:lumMod val="95000"/>
              </a:schemeClr>
            </a:gs>
            <a:gs pos="23000">
              <a:schemeClr val="bg1">
                <a:lumMod val="95000"/>
              </a:schemeClr>
            </a:gs>
          </a:gsLst>
          <a:lin ang="108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02839369847927"/>
          <c:y val="8.1139560379460032E-2"/>
          <c:w val="0.19747074873304105"/>
          <c:h val="0.539610036891929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2235659041285E-2"/>
          <c:y val="7.946634082852555E-2"/>
          <c:w val="0.84882526804911063"/>
          <c:h val="0.81355758140189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52B-4BD6-9C5D-34648B04DCF2}"/>
              </c:ext>
            </c:extLst>
          </c:dPt>
          <c:dPt>
            <c:idx val="1"/>
            <c:explosion val="2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2B-4BD6-9C5D-34648B04DCF2}"/>
              </c:ext>
            </c:extLst>
          </c:dPt>
          <c:dPt>
            <c:idx val="2"/>
            <c:explosion val="5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2B-4BD6-9C5D-34648B04DCF2}"/>
              </c:ext>
            </c:extLst>
          </c:dPt>
          <c:dPt>
            <c:idx val="3"/>
            <c:explosion val="37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2B-4BD6-9C5D-34648B04DCF2}"/>
              </c:ext>
            </c:extLst>
          </c:dPt>
          <c:dPt>
            <c:idx val="4"/>
            <c:explosion val="8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ED5-4C01-A7FC-CC8F9EDC303A}"/>
              </c:ext>
            </c:extLst>
          </c:dPt>
          <c:dLbls>
            <c:dLbl>
              <c:idx val="0"/>
              <c:layout>
                <c:manualLayout>
                  <c:x val="7.3104978769179055E-2"/>
                  <c:y val="3.2533269413251198E-3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52B-4BD6-9C5D-34648B04DCF2}"/>
                </c:ext>
              </c:extLst>
            </c:dLbl>
            <c:dLbl>
              <c:idx val="1"/>
              <c:layout>
                <c:manualLayout>
                  <c:x val="4.2187862682947469E-2"/>
                  <c:y val="7.8267566239004022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2B-4BD6-9C5D-34648B04DCF2}"/>
                </c:ext>
              </c:extLst>
            </c:dLbl>
            <c:dLbl>
              <c:idx val="2"/>
              <c:layout>
                <c:manualLayout>
                  <c:x val="7.7008003398799887E-2"/>
                  <c:y val="9.2683736704278884E-3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2B-4BD6-9C5D-34648B04DCF2}"/>
                </c:ext>
              </c:extLst>
            </c:dLbl>
            <c:dLbl>
              <c:idx val="3"/>
              <c:layout>
                <c:manualLayout>
                  <c:x val="-0.10415493034891662"/>
                  <c:y val="-3.7087575277442206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2B-4BD6-9C5D-34648B04DCF2}"/>
                </c:ext>
              </c:extLst>
            </c:dLbl>
            <c:dLbl>
              <c:idx val="4"/>
              <c:layout>
                <c:manualLayout>
                  <c:x val="-6.7173528956886913E-2"/>
                  <c:y val="-5.9650949188872815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D5-4C01-A7FC-CC8F9EDC303A}"/>
                </c:ext>
              </c:extLst>
            </c:dLbl>
            <c:spPr>
              <a:noFill/>
              <a:ln w="19050">
                <a:solidFill>
                  <a:schemeClr val="tx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Центральная группа</c:v>
                </c:pt>
                <c:pt idx="1">
                  <c:v>Восточная группа</c:v>
                </c:pt>
                <c:pt idx="2">
                  <c:v>Северная группа</c:v>
                </c:pt>
                <c:pt idx="3">
                  <c:v>Южная группа</c:v>
                </c:pt>
                <c:pt idx="4">
                  <c:v>Западная группа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2.4</c:v>
                </c:pt>
                <c:pt idx="1">
                  <c:v>8.8000000000000007</c:v>
                </c:pt>
                <c:pt idx="2" formatCode="General">
                  <c:v>3.3000000000000002E-2</c:v>
                </c:pt>
                <c:pt idx="3" formatCode="General">
                  <c:v>1.6</c:v>
                </c:pt>
                <c:pt idx="4" formatCode="General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B-4BD6-9C5D-34648B04DCF2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ВОСТОЧНАЯ </a:t>
            </a:r>
            <a:r>
              <a:rPr lang="ru-RU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ГРУППА</a:t>
            </a:r>
            <a:endParaRPr lang="ru-RU" b="1" dirty="0"/>
          </a:p>
        </c:rich>
      </c:tx>
      <c:layout>
        <c:manualLayout>
          <c:xMode val="edge"/>
          <c:yMode val="edge"/>
          <c:x val="0.37329153317474212"/>
          <c:y val="1.5545892491594739E-2"/>
        </c:manualLayout>
      </c:layout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5.8284626193266173E-2"/>
          <c:y val="3.4414189924898433E-2"/>
          <c:w val="0.94171537380673354"/>
          <c:h val="0.70962089249901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2021 (план)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3"/>
              <c:layout>
                <c:manualLayout>
                  <c:x val="3.4262261273273045E-2"/>
                  <c:y val="-5.794916078919567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48-4810-84BF-C19CACA098A0}"/>
                </c:ext>
              </c:extLst>
            </c:dLbl>
            <c:dLbl>
              <c:idx val="4"/>
              <c:layout>
                <c:manualLayout>
                  <c:x val="3.9972638152152018E-2"/>
                  <c:y val="9.284413341457319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48-4810-84BF-C19CACA098A0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Вся посевная площадь</c:v>
                </c:pt>
                <c:pt idx="1">
                  <c:v>Зерновые и зернобобовые</c:v>
                </c:pt>
                <c:pt idx="2">
                  <c:v>Технические</c:v>
                </c:pt>
                <c:pt idx="3">
                  <c:v>Овощи</c:v>
                </c:pt>
                <c:pt idx="4">
                  <c:v>Картофель</c:v>
                </c:pt>
              </c:strCache>
            </c:strRef>
          </c:cat>
          <c:val>
            <c:numRef>
              <c:f>Лист1!$B$3:$B$7</c:f>
              <c:numCache>
                <c:formatCode>0.0</c:formatCode>
                <c:ptCount val="5"/>
                <c:pt idx="0">
                  <c:v>439.8</c:v>
                </c:pt>
                <c:pt idx="1">
                  <c:v>285.7</c:v>
                </c:pt>
                <c:pt idx="2">
                  <c:v>63.6</c:v>
                </c:pt>
                <c:pt idx="3" formatCode="0.00">
                  <c:v>6.0000000000000032E-2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48-4810-84BF-C19CACA098A0}"/>
            </c:ext>
          </c:extLst>
        </c:ser>
        <c:gapWidth val="65"/>
        <c:axId val="65369600"/>
        <c:axId val="65368064"/>
      </c:barChart>
      <c:lineChart>
        <c:grouping val="standard"/>
        <c:ser>
          <c:idx val="1"/>
          <c:order val="1"/>
          <c:tx>
            <c:strRef>
              <c:f>Лист1!$C$2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168073327833794"/>
                  <c:y val="-4.523168705699801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48-4810-84BF-C19CACA098A0}"/>
                </c:ext>
              </c:extLst>
            </c:dLbl>
            <c:dLbl>
              <c:idx val="1"/>
              <c:layout>
                <c:manualLayout>
                  <c:x val="-5.457341776046732E-2"/>
                  <c:y val="-7.787622886860252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48-4810-84BF-C19CACA098A0}"/>
                </c:ext>
              </c:extLst>
            </c:dLbl>
            <c:dLbl>
              <c:idx val="2"/>
              <c:layout>
                <c:manualLayout>
                  <c:x val="-6.2912018174312481E-2"/>
                  <c:y val="-0.1236682831724653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48-4810-84BF-C19CACA098A0}"/>
                </c:ext>
              </c:extLst>
            </c:dLbl>
            <c:dLbl>
              <c:idx val="3"/>
              <c:layout>
                <c:manualLayout>
                  <c:x val="-7.370073188746401E-2"/>
                  <c:y val="-5.2979702451661552E-2"/>
                </c:manualLayout>
              </c:layout>
              <c:numFmt formatCode="#,##0.00" sourceLinked="0"/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softEdge rad="635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48-4810-84BF-C19CACA098A0}"/>
                </c:ext>
              </c:extLst>
            </c:dLbl>
            <c:dLbl>
              <c:idx val="4"/>
              <c:layout>
                <c:manualLayout>
                  <c:x val="-6.3875286567994558E-2"/>
                  <c:y val="-4.175232651415196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48-4810-84BF-C19CACA098A0}"/>
                </c:ext>
              </c:extLst>
            </c:dLbl>
            <c:numFmt formatCode="#,##0.0" sourceLinked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Вся посевная площадь</c:v>
                </c:pt>
                <c:pt idx="1">
                  <c:v>Зерновые и зернобобовые</c:v>
                </c:pt>
                <c:pt idx="2">
                  <c:v>Технические</c:v>
                </c:pt>
                <c:pt idx="3">
                  <c:v>Овощи</c:v>
                </c:pt>
                <c:pt idx="4">
                  <c:v>Картофель</c:v>
                </c:pt>
              </c:strCache>
            </c:strRef>
          </c:cat>
          <c:val>
            <c:numRef>
              <c:f>Лист1!$C$3:$C$7</c:f>
              <c:numCache>
                <c:formatCode>0.00</c:formatCode>
                <c:ptCount val="5"/>
                <c:pt idx="0" formatCode="0.0">
                  <c:v>432.5</c:v>
                </c:pt>
                <c:pt idx="1">
                  <c:v>290.89999999999969</c:v>
                </c:pt>
                <c:pt idx="2" formatCode="0.0">
                  <c:v>46.5</c:v>
                </c:pt>
                <c:pt idx="3">
                  <c:v>6.0000000000000032E-2</c:v>
                </c:pt>
                <c:pt idx="4" formatCode="0.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48-4810-84BF-C19CACA098A0}"/>
            </c:ext>
          </c:extLst>
        </c:ser>
        <c:marker val="1"/>
        <c:axId val="65369600"/>
        <c:axId val="65368064"/>
      </c:lineChart>
      <c:valAx>
        <c:axId val="65368064"/>
        <c:scaling>
          <c:orientation val="minMax"/>
        </c:scaling>
        <c:delete val="1"/>
        <c:axPos val="l"/>
        <c:numFmt formatCode="0.0" sourceLinked="1"/>
        <c:tickLblPos val="none"/>
        <c:crossAx val="65369600"/>
        <c:crosses val="autoZero"/>
        <c:crossBetween val="between"/>
      </c:valAx>
      <c:catAx>
        <c:axId val="653696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68064"/>
        <c:crosses val="autoZero"/>
        <c:auto val="1"/>
        <c:lblAlgn val="ctr"/>
        <c:lblOffset val="100"/>
      </c:catAx>
      <c:spPr>
        <a:gradFill>
          <a:gsLst>
            <a:gs pos="50000">
              <a:schemeClr val="bg1">
                <a:lumMod val="95000"/>
              </a:schemeClr>
            </a:gs>
            <a:gs pos="23000">
              <a:schemeClr val="bg1">
                <a:lumMod val="95000"/>
              </a:schemeClr>
            </a:gs>
          </a:gsLst>
          <a:lin ang="10800000" scaled="1"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СЕВЕРНАЯ </a:t>
            </a:r>
            <a:r>
              <a:rPr lang="ru-RU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ГРУППА</a:t>
            </a:r>
            <a:endParaRPr lang="ru-RU" b="1" dirty="0"/>
          </a:p>
        </c:rich>
      </c:tx>
      <c:layout>
        <c:manualLayout>
          <c:xMode val="edge"/>
          <c:yMode val="edge"/>
          <c:x val="0.26361064209152163"/>
          <c:y val="1.5545759416888773E-2"/>
        </c:manualLayout>
      </c:layout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6.3556542323096127E-2"/>
          <c:y val="3.2375586833880539E-2"/>
          <c:w val="0.91411759840802798"/>
          <c:h val="0.788903969820344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2021, тыс. га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2"/>
              <c:layout>
                <c:manualLayout>
                  <c:x val="3.1494516482295662E-2"/>
                  <c:y val="-2.591883730090605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FD3-4B5E-831A-EA42C3EB6383}"/>
                </c:ext>
              </c:extLst>
            </c:dLbl>
            <c:dLbl>
              <c:idx val="3"/>
              <c:layout>
                <c:manualLayout>
                  <c:x val="3.4262261273273045E-2"/>
                  <c:y val="-5.7949160789195677E-3"/>
                </c:manualLayout>
              </c:layout>
              <c:numFmt formatCode="#,##0.000" sourceLinked="0"/>
              <c:spPr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D3-4B5E-831A-EA42C3EB6383}"/>
                </c:ext>
              </c:extLst>
            </c:dLbl>
            <c:dLbl>
              <c:idx val="4"/>
              <c:layout>
                <c:manualLayout>
                  <c:x val="3.9972638152152018E-2"/>
                  <c:y val="9.2844133414573191E-3"/>
                </c:manualLayout>
              </c:layout>
              <c:numFmt formatCode="#,##0.00" sourceLinked="0"/>
              <c:spPr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D3-4B5E-831A-EA42C3EB6383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Вся посевная площадь</c:v>
                </c:pt>
                <c:pt idx="1">
                  <c:v>Зерновые и зернобобовые</c:v>
                </c:pt>
                <c:pt idx="2">
                  <c:v>Технические</c:v>
                </c:pt>
                <c:pt idx="3">
                  <c:v>Овощи</c:v>
                </c:pt>
                <c:pt idx="4">
                  <c:v>Картофель</c:v>
                </c:pt>
              </c:strCache>
            </c:strRef>
          </c:cat>
          <c:val>
            <c:numRef>
              <c:f>Лист1!$B$3:$B$7</c:f>
              <c:numCache>
                <c:formatCode>0.0</c:formatCode>
                <c:ptCount val="5"/>
                <c:pt idx="0">
                  <c:v>10.6</c:v>
                </c:pt>
                <c:pt idx="1">
                  <c:v>6</c:v>
                </c:pt>
                <c:pt idx="2">
                  <c:v>0.5</c:v>
                </c:pt>
                <c:pt idx="3" formatCode="0.000">
                  <c:v>8.0000000000000123E-3</c:v>
                </c:pt>
                <c:pt idx="4" formatCode="0.00">
                  <c:v>6.0000000000000032E-2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D3-4B5E-831A-EA42C3EB6383}"/>
            </c:ext>
          </c:extLst>
        </c:ser>
        <c:gapWidth val="65"/>
        <c:axId val="65457152"/>
        <c:axId val="65283200"/>
      </c:barChart>
      <c:lineChart>
        <c:grouping val="standard"/>
        <c:ser>
          <c:idx val="1"/>
          <c:order val="1"/>
          <c:tx>
            <c:strRef>
              <c:f>Лист1!$C$2</c:f>
              <c:strCache>
                <c:ptCount val="1"/>
                <c:pt idx="0">
                  <c:v>2020, тыс. га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168073327833794"/>
                  <c:y val="-4.523168705699801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D3-4B5E-831A-EA42C3EB6383}"/>
                </c:ext>
              </c:extLst>
            </c:dLbl>
            <c:dLbl>
              <c:idx val="1"/>
              <c:layout>
                <c:manualLayout>
                  <c:x val="-5.3672111828844432E-2"/>
                  <c:y val="-0.10129514229058745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D3-4B5E-831A-EA42C3EB6383}"/>
                </c:ext>
              </c:extLst>
            </c:dLbl>
            <c:dLbl>
              <c:idx val="2"/>
              <c:layout>
                <c:manualLayout>
                  <c:x val="-9.3440841229281507E-2"/>
                  <c:y val="-0.18817059047311238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D3-4B5E-831A-EA42C3EB6383}"/>
                </c:ext>
              </c:extLst>
            </c:dLbl>
            <c:dLbl>
              <c:idx val="3"/>
              <c:layout>
                <c:manualLayout>
                  <c:x val="-0.10729495664502903"/>
                  <c:y val="-5.8324327599963754E-2"/>
                </c:manualLayout>
              </c:layout>
              <c:numFmt formatCode="#,##0.000" sourceLinked="0"/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softEdge rad="635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FD3-4B5E-831A-EA42C3EB6383}"/>
                </c:ext>
              </c:extLst>
            </c:dLbl>
            <c:dLbl>
              <c:idx val="4"/>
              <c:layout>
                <c:manualLayout>
                  <c:x val="-8.9070956401669704E-2"/>
                  <c:y val="-5.778608774109293E-2"/>
                </c:manualLayout>
              </c:layout>
              <c:numFmt formatCode="#,##0.00" sourceLinked="0"/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softEdge rad="635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D3-4B5E-831A-EA42C3EB6383}"/>
                </c:ext>
              </c:extLst>
            </c:dLbl>
            <c:numFmt formatCode="#,##0.0" sourceLinked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Вся посевная площадь</c:v>
                </c:pt>
                <c:pt idx="1">
                  <c:v>Зерновые и зернобобовые</c:v>
                </c:pt>
                <c:pt idx="2">
                  <c:v>Технические</c:v>
                </c:pt>
                <c:pt idx="3">
                  <c:v>Овощи</c:v>
                </c:pt>
                <c:pt idx="4">
                  <c:v>Картофель</c:v>
                </c:pt>
              </c:strCache>
            </c:strRef>
          </c:cat>
          <c:val>
            <c:numRef>
              <c:f>Лист1!$C$3:$C$7</c:f>
              <c:numCache>
                <c:formatCode>0.00</c:formatCode>
                <c:ptCount val="5"/>
                <c:pt idx="0" formatCode="0.0">
                  <c:v>10.5</c:v>
                </c:pt>
                <c:pt idx="1">
                  <c:v>6</c:v>
                </c:pt>
                <c:pt idx="2" formatCode="0.0">
                  <c:v>0.35000000000000031</c:v>
                </c:pt>
                <c:pt idx="3" formatCode="0.000">
                  <c:v>1.0000000000000005E-2</c:v>
                </c:pt>
                <c:pt idx="4">
                  <c:v>6.0000000000000032E-2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D3-4B5E-831A-EA42C3EB6383}"/>
            </c:ext>
          </c:extLst>
        </c:ser>
        <c:marker val="1"/>
        <c:axId val="65457152"/>
        <c:axId val="65283200"/>
      </c:lineChart>
      <c:valAx>
        <c:axId val="65283200"/>
        <c:scaling>
          <c:orientation val="minMax"/>
        </c:scaling>
        <c:delete val="1"/>
        <c:axPos val="l"/>
        <c:numFmt formatCode="0.0" sourceLinked="1"/>
        <c:tickLblPos val="none"/>
        <c:crossAx val="65457152"/>
        <c:crosses val="autoZero"/>
        <c:crossBetween val="between"/>
      </c:valAx>
      <c:catAx>
        <c:axId val="654571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83200"/>
        <c:crosses val="autoZero"/>
        <c:auto val="1"/>
        <c:lblAlgn val="ctr"/>
        <c:lblOffset val="100"/>
      </c:catAx>
      <c:spPr>
        <a:gradFill>
          <a:gsLst>
            <a:gs pos="50000">
              <a:schemeClr val="bg1">
                <a:lumMod val="95000"/>
              </a:schemeClr>
            </a:gs>
            <a:gs pos="23000">
              <a:schemeClr val="bg1">
                <a:lumMod val="95000"/>
              </a:schemeClr>
            </a:gs>
          </a:gsLst>
          <a:lin ang="10800000" scaled="1"/>
        </a:gradFill>
        <a:ln>
          <a:noFill/>
        </a:ln>
        <a:effectLst/>
      </c:spPr>
    </c:plotArea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035049245737141"/>
          <c:y val="2.8176837941324202E-2"/>
          <c:w val="0.40238413855655381"/>
          <c:h val="0.89321393867035059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tile tx="101600" ty="-260350" sx="38000" sy="56000" flip="none" algn="tl"/>
            </a:blipFill>
            <a:ln>
              <a:solidFill>
                <a:schemeClr val="tx1"/>
              </a:solidFill>
            </a:ln>
          </c:spPr>
          <c:explosion val="10"/>
          <c:dPt>
            <c:idx val="0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01-4A70-8740-1A7F47C5ECCF}"/>
              </c:ext>
            </c:extLst>
          </c:dPt>
          <c:dPt>
            <c:idx val="1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01-4A70-8740-1A7F47C5ECCF}"/>
              </c:ext>
            </c:extLst>
          </c:dPt>
          <c:dPt>
            <c:idx val="2"/>
            <c:explosion val="7"/>
            <c:spPr>
              <a:blipFill dpi="0" rotWithShape="1">
                <a:blip xmlns:r="http://schemas.openxmlformats.org/officeDocument/2006/relationships" r:embed="rId4"/>
                <a:srcRect/>
                <a:tile tx="-139700" ty="-285750" sx="26000" sy="37000" flip="none" algn="tl"/>
              </a:blip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01-4A70-8740-1A7F47C5ECCF}"/>
              </c:ext>
            </c:extLst>
          </c:dPt>
          <c:dPt>
            <c:idx val="3"/>
            <c:spPr>
              <a:blipFill dpi="0" rotWithShape="1">
                <a:blip xmlns:r="http://schemas.openxmlformats.org/officeDocument/2006/relationships" r:embed="rId5">
                  <a:alphaModFix amt="98000"/>
                  <a:extLst>
                    <a:ext uri="{28A0092B-C50C-407E-A947-70E740481C1C}">
                      <a14:useLocalDpi xmlns="" xmlns:c16r2="http://schemas.microsoft.com/office/drawing/2015/06/chart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01-4A70-8740-1A7F47C5ECCF}"/>
              </c:ext>
            </c:extLst>
          </c:dPt>
          <c:dPt>
            <c:idx val="4"/>
            <c:spPr>
              <a:blipFill dpi="0" rotWithShape="1">
                <a:blip xmlns:r="http://schemas.openxmlformats.org/officeDocument/2006/relationships" r:embed="rId1"/>
                <a:srcRect/>
                <a:tile tx="101600" ty="-260350" sx="38000" sy="56000" flip="none" algn="tl"/>
              </a:blip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E01-4A70-8740-1A7F47C5ECCF}"/>
              </c:ext>
            </c:extLst>
          </c:dPt>
          <c:dLbls>
            <c:dLbl>
              <c:idx val="0"/>
              <c:layout>
                <c:manualLayout>
                  <c:x val="3.0672920400148802E-2"/>
                  <c:y val="4.328368173121901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106,8 % </a:t>
                    </a:r>
                  </a:p>
                  <a:p>
                    <a:r>
                      <a:rPr lang="ru-RU" baseline="0" dirty="0" smtClean="0"/>
                      <a:t>Северная группа районов</a:t>
                    </a:r>
                    <a:endParaRPr lang="en-US" baseline="0" dirty="0"/>
                  </a:p>
                </c:rich>
              </c:tx>
              <c:dLblPos val="bestFit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E01-4A70-8740-1A7F47C5ECCF}"/>
                </c:ext>
              </c:extLst>
            </c:dLbl>
            <c:dLbl>
              <c:idx val="1"/>
              <c:layout>
                <c:manualLayout>
                  <c:x val="2.1909228857248347E-3"/>
                  <c:y val="-2.291489032829248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103,3 %</a:t>
                    </a:r>
                  </a:p>
                  <a:p>
                    <a:r>
                      <a:rPr lang="ru-RU" baseline="0" dirty="0" smtClean="0"/>
                      <a:t>Южная </a:t>
                    </a:r>
                  </a:p>
                  <a:p>
                    <a:r>
                      <a:rPr lang="ru-RU" baseline="0" dirty="0" smtClean="0"/>
                      <a:t>группа районов</a:t>
                    </a:r>
                    <a:endParaRPr lang="en-US" baseline="0" dirty="0"/>
                  </a:p>
                </c:rich>
              </c:tx>
              <c:dLblPos val="bestFit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E01-4A70-8740-1A7F47C5ECCF}"/>
                </c:ext>
              </c:extLst>
            </c:dLbl>
            <c:dLbl>
              <c:idx val="2"/>
              <c:layout>
                <c:manualLayout>
                  <c:x val="-0.12269168160059511"/>
                  <c:y val="-1.273049462682910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103,3 % </a:t>
                    </a:r>
                  </a:p>
                  <a:p>
                    <a:r>
                      <a:rPr lang="ru-RU" baseline="0" dirty="0" smtClean="0"/>
                      <a:t>Западная </a:t>
                    </a:r>
                  </a:p>
                  <a:p>
                    <a:r>
                      <a:rPr lang="ru-RU" baseline="0" dirty="0" smtClean="0"/>
                      <a:t>группа районов</a:t>
                    </a:r>
                    <a:endParaRPr lang="en-US" baseline="0" dirty="0"/>
                  </a:p>
                </c:rich>
              </c:tx>
              <c:dLblPos val="bestFit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E01-4A70-8740-1A7F47C5ECCF}"/>
                </c:ext>
              </c:extLst>
            </c:dLbl>
            <c:dLbl>
              <c:idx val="3"/>
              <c:layout>
                <c:manualLayout>
                  <c:x val="6.5727686571747396E-3"/>
                  <c:y val="-5.092197850731642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98,2 % </a:t>
                    </a:r>
                  </a:p>
                  <a:p>
                    <a:r>
                      <a:rPr lang="ru-RU" baseline="0" dirty="0" smtClean="0"/>
                      <a:t>Центральная </a:t>
                    </a:r>
                  </a:p>
                  <a:p>
                    <a:r>
                      <a:rPr lang="ru-RU" baseline="0" dirty="0" smtClean="0"/>
                      <a:t>группа районов</a:t>
                    </a:r>
                    <a:endParaRPr lang="en-US" baseline="0" dirty="0"/>
                  </a:p>
                </c:rich>
              </c:tx>
              <c:dLblPos val="bestFit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E01-4A70-8740-1A7F47C5ECCF}"/>
                </c:ext>
              </c:extLst>
            </c:dLbl>
            <c:dLbl>
              <c:idx val="4"/>
              <c:layout>
                <c:manualLayout>
                  <c:x val="-5.1486687814535574E-2"/>
                  <c:y val="2.800708817902406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86,6 % </a:t>
                    </a:r>
                  </a:p>
                  <a:p>
                    <a:r>
                      <a:rPr lang="ru-RU" baseline="0" dirty="0" smtClean="0"/>
                      <a:t>Восточная группа районов</a:t>
                    </a:r>
                    <a:endParaRPr lang="en-US" baseline="0" dirty="0"/>
                  </a:p>
                </c:rich>
              </c:tx>
              <c:dLblPos val="bestFit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E01-4A70-8740-1A7F47C5ECCF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Лист1!$A$3:$A$7</c:f>
              <c:strCache>
                <c:ptCount val="5"/>
                <c:pt idx="0">
                  <c:v>Северная группа районов</c:v>
                </c:pt>
                <c:pt idx="1">
                  <c:v>Южная группа районов</c:v>
                </c:pt>
                <c:pt idx="2">
                  <c:v>Западная группа районов</c:v>
                </c:pt>
                <c:pt idx="3">
                  <c:v>Центральная группа районов</c:v>
                </c:pt>
                <c:pt idx="4">
                  <c:v>Восточная группа районов</c:v>
                </c:pt>
              </c:strCache>
            </c:strRef>
          </c:cat>
          <c:val>
            <c:numRef>
              <c:f>Лист1!$B$3:$B$7</c:f>
              <c:numCache>
                <c:formatCode>0.0</c:formatCode>
                <c:ptCount val="5"/>
                <c:pt idx="0">
                  <c:v>106.8</c:v>
                </c:pt>
                <c:pt idx="1">
                  <c:v>103.3</c:v>
                </c:pt>
                <c:pt idx="2">
                  <c:v>103.3</c:v>
                </c:pt>
                <c:pt idx="3">
                  <c:v>98.2</c:v>
                </c:pt>
                <c:pt idx="4">
                  <c:v>86.6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Лист1!$B$3:$B$7</c15:f>
                <c15:dlblRangeCache>
                  <c:ptCount val="5"/>
                  <c:pt idx="0">
                    <c:v>106,8</c:v>
                  </c:pt>
                  <c:pt idx="1">
                    <c:v>103,3</c:v>
                  </c:pt>
                  <c:pt idx="2">
                    <c:v>103,3</c:v>
                  </c:pt>
                  <c:pt idx="3">
                    <c:v>98,2</c:v>
                  </c:pt>
                  <c:pt idx="4">
                    <c:v>86,6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E01-4A70-8740-1A7F47C5ECCF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6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637438134114138"/>
          <c:y val="2.8176837941324202E-2"/>
          <c:w val="0.74488193068153796"/>
          <c:h val="0.893213938670350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Некондиционые 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1.484730863237418E-3"/>
                  <c:y val="1.83990307401876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601718088671151E-2"/>
                      <c:h val="0.268941421768899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4A-439A-AB52-942BB8112AA2}"/>
                </c:ext>
              </c:extLst>
            </c:dLbl>
            <c:dLbl>
              <c:idx val="1"/>
              <c:layout>
                <c:manualLayout>
                  <c:x val="5.7091789436874993E-3"/>
                  <c:y val="5.4728767510692114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A-439A-AB52-942BB8112AA2}"/>
                </c:ext>
              </c:extLst>
            </c:dLbl>
            <c:dLbl>
              <c:idx val="2"/>
              <c:layout>
                <c:manualLayout>
                  <c:x val="1.0764305758141527E-2"/>
                  <c:y val="8.4712809687812797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4A-439A-AB52-942BB8112AA2}"/>
                </c:ext>
              </c:extLst>
            </c:dLbl>
            <c:dLbl>
              <c:idx val="3"/>
              <c:layout>
                <c:manualLayout>
                  <c:x val="1.749926336687228E-3"/>
                  <c:y val="7.3094382314329122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4A-439A-AB52-942BB8112AA2}"/>
                </c:ext>
              </c:extLst>
            </c:dLbl>
            <c:dLbl>
              <c:idx val="4"/>
              <c:layout>
                <c:manualLayout>
                  <c:x val="1.1974923933182981E-2"/>
                  <c:y val="-1.68451432427911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4A-439A-AB52-942BB8112AA2}"/>
                </c:ext>
              </c:extLst>
            </c:dLbl>
            <c:dLbl>
              <c:idx val="5"/>
              <c:layout>
                <c:manualLayout>
                  <c:x val="5.9282060447389904E-3"/>
                  <c:y val="1.726529603127039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4A-439A-AB52-942BB811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Лист1!$A$3:$A$3</c:f>
              <c:strCache>
                <c:ptCount val="1"/>
                <c:pt idx="0">
                  <c:v>По краю</c:v>
                </c:pt>
              </c:strCache>
            </c:strRef>
          </c:cat>
          <c:val>
            <c:numRef>
              <c:f>Лист1!$B$3:$B$3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4A-439A-AB52-942BB8112AA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Кондиционные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6033339290804608E-3"/>
                  <c:y val="-2.64915791829084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4A-439A-AB52-942BB8112AA2}"/>
                </c:ext>
              </c:extLst>
            </c:dLbl>
            <c:dLbl>
              <c:idx val="1"/>
              <c:layout>
                <c:manualLayout>
                  <c:x val="7.4619728242755834E-3"/>
                  <c:y val="2.08349307041011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4A-439A-AB52-942BB8112AA2}"/>
                </c:ext>
              </c:extLst>
            </c:dLbl>
            <c:dLbl>
              <c:idx val="2"/>
              <c:layout>
                <c:manualLayout>
                  <c:x val="4.7040666979032133E-3"/>
                  <c:y val="1.0617364893728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4A-439A-AB52-942BB8112AA2}"/>
                </c:ext>
              </c:extLst>
            </c:dLbl>
            <c:dLbl>
              <c:idx val="3"/>
              <c:layout>
                <c:manualLayout>
                  <c:x val="2.9641634021340692E-3"/>
                  <c:y val="-9.97678661682425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4A-439A-AB52-942BB8112AA2}"/>
                </c:ext>
              </c:extLst>
            </c:dLbl>
            <c:dLbl>
              <c:idx val="4"/>
              <c:layout>
                <c:manualLayout>
                  <c:x val="1.0696879090729473E-3"/>
                  <c:y val="-1.121745471160553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4A-439A-AB52-942BB8112AA2}"/>
                </c:ext>
              </c:extLst>
            </c:dLbl>
            <c:dLbl>
              <c:idx val="5"/>
              <c:layout>
                <c:manualLayout>
                  <c:x val="3.50624124201255E-3"/>
                  <c:y val="3.05687427765074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4A-439A-AB52-942BB811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Лист1!$A$3:$A$3</c:f>
              <c:strCache>
                <c:ptCount val="1"/>
                <c:pt idx="0">
                  <c:v>По краю</c:v>
                </c:pt>
              </c:strCache>
            </c:strRef>
          </c:cat>
          <c:val>
            <c:numRef>
              <c:f>Лист1!$C$3:$C$3</c:f>
              <c:numCache>
                <c:formatCode>0</c:formatCode>
                <c:ptCount val="1"/>
                <c:pt idx="0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A4A-439A-AB52-942BB8112AA2}"/>
            </c:ext>
          </c:extLst>
        </c:ser>
        <c:gapWidth val="53"/>
        <c:overlap val="-62"/>
        <c:axId val="65759488"/>
        <c:axId val="65769472"/>
      </c:barChart>
      <c:catAx>
        <c:axId val="65759488"/>
        <c:scaling>
          <c:orientation val="minMax"/>
        </c:scaling>
        <c:axPos val="l"/>
        <c:numFmt formatCode="General" sourceLinked="1"/>
        <c:majorTickMark val="cross"/>
        <c:minorTickMark val="cross"/>
        <c:tickLblPos val="nextTo"/>
        <c:txPr>
          <a:bodyPr rot="0" anchor="ctr" anchorCtr="1"/>
          <a:lstStyle/>
          <a:p>
            <a:pPr>
              <a:defRPr sz="2000" b="1"/>
            </a:pPr>
            <a:endParaRPr lang="ru-RU"/>
          </a:p>
        </c:txPr>
        <c:crossAx val="65769472"/>
        <c:crosses val="autoZero"/>
        <c:lblAlgn val="l"/>
        <c:lblOffset val="100"/>
      </c:catAx>
      <c:valAx>
        <c:axId val="65769472"/>
        <c:scaling>
          <c:orientation val="minMax"/>
          <c:max val="90"/>
          <c:min val="0"/>
        </c:scaling>
        <c:axPos val="b"/>
        <c:numFmt formatCode="0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5759488"/>
        <c:crosses val="autoZero"/>
        <c:crossBetween val="between"/>
        <c:majorUnit val="20"/>
        <c:minorUnit val="20"/>
      </c:valAx>
    </c:plotArea>
    <c:legend>
      <c:legendPos val="r"/>
      <c:layout>
        <c:manualLayout>
          <c:xMode val="edge"/>
          <c:yMode val="edge"/>
          <c:x val="0.82375682215864965"/>
          <c:y val="2.1687102918964581E-2"/>
          <c:w val="0.17028316298189103"/>
          <c:h val="0.91325158832414188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483759396508642"/>
          <c:y val="2.5498080622620881E-2"/>
          <c:w val="0.79765244018974668"/>
          <c:h val="0.842511285295785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6A-48E2-BDE4-10D8F88F5B0E}"/>
                </c:ext>
              </c:extLst>
            </c:dLbl>
            <c:dLbl>
              <c:idx val="1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6A-48E2-BDE4-10D8F88F5B0E}"/>
                </c:ext>
              </c:extLst>
            </c:dLbl>
            <c:dLbl>
              <c:idx val="2"/>
              <c:layout>
                <c:manualLayout>
                  <c:x val="1.3967635715546343E-2"/>
                  <c:y val="-5.44669873282090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6A-48E2-BDE4-10D8F88F5B0E}"/>
                </c:ext>
              </c:extLst>
            </c:dLbl>
            <c:dLbl>
              <c:idx val="3"/>
              <c:layout>
                <c:manualLayout>
                  <c:x val="1.248554082226158E-2"/>
                  <c:y val="3.89049909487182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6A-48E2-BDE4-10D8F88F5B0E}"/>
                </c:ext>
              </c:extLst>
            </c:dLbl>
            <c:dLbl>
              <c:idx val="4"/>
              <c:layout>
                <c:manualLayout>
                  <c:x val="5.1674769255720426E-2"/>
                  <c:y val="-3.6856284974184201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6A-48E2-BDE4-10D8F88F5B0E}"/>
                </c:ext>
              </c:extLst>
            </c:dLbl>
            <c:dLbl>
              <c:idx val="5"/>
              <c:layout>
                <c:manualLayout>
                  <c:x val="1.0445267986096751E-2"/>
                  <c:y val="1.14121306782906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6A-48E2-BDE4-10D8F88F5B0E}"/>
                </c:ext>
              </c:extLst>
            </c:dLbl>
            <c:numFmt formatCode="#,##0.0" sourceLinked="0"/>
            <c:spPr>
              <a:noFill/>
              <a:ln>
                <a:solidFill>
                  <a:srgbClr val="92D05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Озимые культуры всего</c:v>
                </c:pt>
                <c:pt idx="1">
                  <c:v>в т.ч. на зерно</c:v>
                </c:pt>
                <c:pt idx="2">
                  <c:v>тритикале</c:v>
                </c:pt>
                <c:pt idx="3">
                  <c:v>пшеница</c:v>
                </c:pt>
                <c:pt idx="4">
                  <c:v>рожь</c:v>
                </c:pt>
              </c:strCache>
            </c:strRef>
          </c:cat>
          <c:val>
            <c:numRef>
              <c:f>Лист1!$B$3:$B$7</c:f>
              <c:numCache>
                <c:formatCode>0.0</c:formatCode>
                <c:ptCount val="5"/>
                <c:pt idx="0">
                  <c:v>22.4</c:v>
                </c:pt>
                <c:pt idx="1">
                  <c:v>22.1</c:v>
                </c:pt>
                <c:pt idx="2">
                  <c:v>2.5</c:v>
                </c:pt>
                <c:pt idx="3">
                  <c:v>5.2</c:v>
                </c:pt>
                <c:pt idx="4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A-48E2-BDE4-10D8F88F5B0E}"/>
            </c:ext>
          </c:extLst>
        </c:ser>
        <c:gapWidth val="86"/>
        <c:overlap val="-13"/>
        <c:axId val="66269568"/>
        <c:axId val="66267776"/>
      </c:barChart>
      <c:lineChart>
        <c:grouping val="standard"/>
        <c:ser>
          <c:idx val="1"/>
          <c:order val="1"/>
          <c:tx>
            <c:strRef>
              <c:f>Лист1!$C$2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>
              <a:outerShdw blurRad="50800" dir="1200000" sx="104000" sy="104000" algn="ctr" rotWithShape="0">
                <a:srgbClr val="000000">
                  <a:alpha val="43137"/>
                </a:srgbClr>
              </a:outerShdw>
              <a:softEdge rad="0"/>
            </a:effectLst>
          </c:spPr>
          <c:marker>
            <c:spPr>
              <a:solidFill>
                <a:schemeClr val="accent5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551513926105411E-2"/>
                  <c:y val="-7.01930414164508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6A-48E2-BDE4-10D8F88F5B0E}"/>
                </c:ext>
              </c:extLst>
            </c:dLbl>
            <c:dLbl>
              <c:idx val="1"/>
              <c:layout>
                <c:manualLayout>
                  <c:x val="-3.6071911981198281E-2"/>
                  <c:y val="-8.30655146504189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6A-48E2-BDE4-10D8F88F5B0E}"/>
                </c:ext>
              </c:extLst>
            </c:dLbl>
            <c:dLbl>
              <c:idx val="2"/>
              <c:layout>
                <c:manualLayout>
                  <c:x val="-0.12135146827201408"/>
                  <c:y val="-8.33796244861681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20729565239447E-2"/>
                      <c:h val="6.4920235470912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76A-48E2-BDE4-10D8F88F5B0E}"/>
                </c:ext>
              </c:extLst>
            </c:dLbl>
            <c:dLbl>
              <c:idx val="3"/>
              <c:layout>
                <c:manualLayout>
                  <c:x val="-2.4967750993012267E-2"/>
                  <c:y val="-7.16535881978026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6A-48E2-BDE4-10D8F88F5B0E}"/>
                </c:ext>
              </c:extLst>
            </c:dLbl>
            <c:dLbl>
              <c:idx val="4"/>
              <c:layout>
                <c:manualLayout>
                  <c:x val="-4.8616248784075847E-2"/>
                  <c:y val="-8.87306381162329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6A-48E2-BDE4-10D8F88F5B0E}"/>
                </c:ext>
              </c:extLst>
            </c:dLbl>
            <c:dLbl>
              <c:idx val="5"/>
              <c:layout>
                <c:manualLayout>
                  <c:x val="2.1214479570297089E-2"/>
                  <c:y val="-1.011529764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6A-48E2-BDE4-10D8F88F5B0E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Озимые культуры всего</c:v>
                </c:pt>
                <c:pt idx="1">
                  <c:v>в т.ч. на зерно</c:v>
                </c:pt>
                <c:pt idx="2">
                  <c:v>тритикале</c:v>
                </c:pt>
                <c:pt idx="3">
                  <c:v>пшеница</c:v>
                </c:pt>
                <c:pt idx="4">
                  <c:v>рожь</c:v>
                </c:pt>
              </c:strCache>
            </c:strRef>
          </c:cat>
          <c:val>
            <c:numRef>
              <c:f>Лист1!$C$3:$C$7</c:f>
              <c:numCache>
                <c:formatCode>0.0</c:formatCode>
                <c:ptCount val="5"/>
                <c:pt idx="0">
                  <c:v>27</c:v>
                </c:pt>
                <c:pt idx="1">
                  <c:v>25.9</c:v>
                </c:pt>
                <c:pt idx="2">
                  <c:v>0.60000000000000064</c:v>
                </c:pt>
                <c:pt idx="3">
                  <c:v>8.9</c:v>
                </c:pt>
                <c:pt idx="4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76A-48E2-BDE4-10D8F88F5B0E}"/>
            </c:ext>
          </c:extLst>
        </c:ser>
        <c:marker val="1"/>
        <c:axId val="66362752"/>
        <c:axId val="66266240"/>
      </c:lineChart>
      <c:catAx>
        <c:axId val="66362752"/>
        <c:scaling>
          <c:orientation val="minMax"/>
        </c:scaling>
        <c:axPos val="b"/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266240"/>
        <c:crosses val="autoZero"/>
        <c:auto val="1"/>
        <c:lblAlgn val="l"/>
        <c:lblOffset val="100"/>
      </c:catAx>
      <c:valAx>
        <c:axId val="66266240"/>
        <c:scaling>
          <c:orientation val="minMax"/>
        </c:scaling>
        <c:delete val="1"/>
        <c:axPos val="r"/>
        <c:numFmt formatCode="0" sourceLinked="0"/>
        <c:tickLblPos val="none"/>
        <c:crossAx val="66362752"/>
        <c:crosses val="max"/>
        <c:crossBetween val="between"/>
        <c:majorUnit val="500"/>
        <c:minorUnit val="50"/>
      </c:valAx>
      <c:valAx>
        <c:axId val="66267776"/>
        <c:scaling>
          <c:orientation val="minMax"/>
        </c:scaling>
        <c:axPos val="l"/>
        <c:numFmt formatCode="0.0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269568"/>
        <c:crosses val="autoZero"/>
        <c:crossBetween val="between"/>
      </c:valAx>
      <c:catAx>
        <c:axId val="66269568"/>
        <c:scaling>
          <c:orientation val="minMax"/>
        </c:scaling>
        <c:delete val="1"/>
        <c:axPos val="b"/>
        <c:numFmt formatCode="General" sourceLinked="1"/>
        <c:tickLblPos val="none"/>
        <c:crossAx val="6626777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75746103237561"/>
          <c:y val="1.2158736748548457E-3"/>
          <c:w val="0.12824253896762469"/>
          <c:h val="0.247862262380203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765632664136531E-2"/>
          <c:y val="7.8090814945861925E-2"/>
          <c:w val="0.8960700482503593"/>
          <c:h val="0.766774797140307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7.6376978977871889E-3"/>
                  <c:y val="2.13355594347861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F8-40F0-8C19-68046B8A9B97}"/>
                </c:ext>
              </c:extLst>
            </c:dLbl>
            <c:dLbl>
              <c:idx val="1"/>
              <c:layout>
                <c:manualLayout>
                  <c:x val="1.233619403114879E-2"/>
                  <c:y val="-2.0923612949132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F8-40F0-8C19-68046B8A9B97}"/>
                </c:ext>
              </c:extLst>
            </c:dLbl>
            <c:dLbl>
              <c:idx val="2"/>
              <c:layout>
                <c:manualLayout>
                  <c:x val="2.5166197614268472E-3"/>
                  <c:y val="-3.6236638742092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F8-40F0-8C19-68046B8A9B97}"/>
                </c:ext>
              </c:extLst>
            </c:dLbl>
            <c:dLbl>
              <c:idx val="3"/>
              <c:layout>
                <c:manualLayout>
                  <c:x val="6.8522815427591482E-4"/>
                  <c:y val="-4.04038165066750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F8-40F0-8C19-68046B8A9B97}"/>
                </c:ext>
              </c:extLst>
            </c:dLbl>
            <c:dLbl>
              <c:idx val="4"/>
              <c:layout>
                <c:manualLayout>
                  <c:x val="9.2293666716770067E-3"/>
                  <c:y val="-6.9493452214232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F8-40F0-8C19-68046B8A9B97}"/>
                </c:ext>
              </c:extLst>
            </c:dLbl>
            <c:dLbl>
              <c:idx val="5"/>
              <c:layout>
                <c:manualLayout>
                  <c:x val="5.928379573137999E-3"/>
                  <c:y val="1.1662906630446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F8-40F0-8C19-68046B8A9B97}"/>
                </c:ext>
              </c:extLst>
            </c:dLbl>
            <c:numFmt formatCode="#,##0.0" sourceLinked="0"/>
            <c:spPr>
              <a:noFill/>
              <a:ln>
                <a:solidFill>
                  <a:srgbClr val="00B05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</c:strCache>
            </c:strRef>
          </c:cat>
          <c:val>
            <c:numRef>
              <c:f>Лист1!$B$3:$B$7</c:f>
              <c:numCache>
                <c:formatCode>0.00</c:formatCode>
                <c:ptCount val="5"/>
                <c:pt idx="0">
                  <c:v>3.64</c:v>
                </c:pt>
                <c:pt idx="1">
                  <c:v>10.9</c:v>
                </c:pt>
                <c:pt idx="2">
                  <c:v>12.5</c:v>
                </c:pt>
                <c:pt idx="3">
                  <c:v>31.9</c:v>
                </c:pt>
                <c:pt idx="4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F8-40F0-8C19-68046B8A9B97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785031952382782E-2"/>
                  <c:y val="1.55818335544586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F8-40F0-8C19-68046B8A9B97}"/>
                </c:ext>
              </c:extLst>
            </c:dLbl>
            <c:dLbl>
              <c:idx val="1"/>
              <c:layout>
                <c:manualLayout>
                  <c:x val="1.6303043826129498E-2"/>
                  <c:y val="2.0834930704101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6F8-40F0-8C19-68046B8A9B97}"/>
                </c:ext>
              </c:extLst>
            </c:dLbl>
            <c:dLbl>
              <c:idx val="2"/>
              <c:layout>
                <c:manualLayout>
                  <c:x val="8.8925693597076885E-3"/>
                  <c:y val="-4.2870823429634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6F8-40F0-8C19-68046B8A9B97}"/>
                </c:ext>
              </c:extLst>
            </c:dLbl>
            <c:dLbl>
              <c:idx val="3"/>
              <c:layout>
                <c:manualLayout>
                  <c:x val="4.446284679853499E-3"/>
                  <c:y val="-9.97678661682423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F8-40F0-8C19-68046B8A9B97}"/>
                </c:ext>
              </c:extLst>
            </c:dLbl>
            <c:dLbl>
              <c:idx val="4"/>
              <c:layout>
                <c:manualLayout>
                  <c:x val="1.0374664252991498E-2"/>
                  <c:y val="-1.12174547116055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F8-40F0-8C19-68046B8A9B97}"/>
                </c:ext>
              </c:extLst>
            </c:dLbl>
            <c:dLbl>
              <c:idx val="5"/>
              <c:layout>
                <c:manualLayout>
                  <c:x val="1.1856759146276399E-2"/>
                  <c:y val="5.68931308101939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F8-40F0-8C19-68046B8A9B97}"/>
                </c:ext>
              </c:extLst>
            </c:dLbl>
            <c:numFmt formatCode="#,##0.0" sourceLinked="0"/>
            <c:spPr>
              <a:noFill/>
              <a:ln w="28575">
                <a:solidFill>
                  <a:srgbClr val="00B050"/>
                </a:solidFill>
                <a:prstDash val="sysDash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</c:strCache>
            </c:strRef>
          </c:cat>
          <c:val>
            <c:numRef>
              <c:f>Лист1!$C$3:$C$7</c:f>
              <c:numCache>
                <c:formatCode>0.00</c:formatCode>
                <c:ptCount val="5"/>
                <c:pt idx="0">
                  <c:v>9.8000000000000007</c:v>
                </c:pt>
                <c:pt idx="1">
                  <c:v>8.6</c:v>
                </c:pt>
                <c:pt idx="2">
                  <c:v>7.81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6F8-40F0-8C19-68046B8A9B97}"/>
            </c:ext>
          </c:extLst>
        </c:ser>
        <c:axId val="66568576"/>
        <c:axId val="66570112"/>
      </c:barChart>
      <c:catAx>
        <c:axId val="66568576"/>
        <c:scaling>
          <c:orientation val="minMax"/>
        </c:scaling>
        <c:axPos val="b"/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70112"/>
        <c:crosses val="autoZero"/>
        <c:auto val="1"/>
        <c:lblAlgn val="l"/>
        <c:lblOffset val="100"/>
      </c:catAx>
      <c:valAx>
        <c:axId val="66570112"/>
        <c:scaling>
          <c:orientation val="minMax"/>
          <c:max val="100"/>
          <c:min val="0"/>
        </c:scaling>
        <c:axPos val="l"/>
        <c:numFmt formatCode="0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68576"/>
        <c:crosses val="autoZero"/>
        <c:crossBetween val="between"/>
        <c:majorUnit val="10"/>
        <c:min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7504191902149631"/>
          <c:y val="6.951939764519903E-2"/>
          <c:w val="9.6757806555575268E-2"/>
          <c:h val="0.195254713482539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387199565851114"/>
          <c:y val="7.8090814945861925E-2"/>
          <c:w val="0.73260325820378014"/>
          <c:h val="0.766774797140307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1151712070243533E-3"/>
                  <c:y val="-8.223617143779858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F8-40F0-8C19-68046B8A9B97}"/>
                </c:ext>
              </c:extLst>
            </c:dLbl>
            <c:dLbl>
              <c:idx val="1"/>
              <c:layout>
                <c:manualLayout>
                  <c:x val="1.233619403114879E-2"/>
                  <c:y val="-2.0923612949132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F8-40F0-8C19-68046B8A9B97}"/>
                </c:ext>
              </c:extLst>
            </c:dLbl>
            <c:dLbl>
              <c:idx val="2"/>
              <c:layout>
                <c:manualLayout>
                  <c:x val="2.5166197614268472E-3"/>
                  <c:y val="-3.6236638742092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F8-40F0-8C19-68046B8A9B97}"/>
                </c:ext>
              </c:extLst>
            </c:dLbl>
            <c:dLbl>
              <c:idx val="3"/>
              <c:layout>
                <c:manualLayout>
                  <c:x val="6.8522815427591482E-4"/>
                  <c:y val="-4.04038165066750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F8-40F0-8C19-68046B8A9B97}"/>
                </c:ext>
              </c:extLst>
            </c:dLbl>
            <c:dLbl>
              <c:idx val="4"/>
              <c:layout>
                <c:manualLayout>
                  <c:x val="9.2293666716770067E-3"/>
                  <c:y val="-6.9493452214232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F8-40F0-8C19-68046B8A9B97}"/>
                </c:ext>
              </c:extLst>
            </c:dLbl>
            <c:dLbl>
              <c:idx val="5"/>
              <c:layout>
                <c:manualLayout>
                  <c:x val="5.928379573137999E-3"/>
                  <c:y val="1.1662906630446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F8-40F0-8C19-68046B8A9B97}"/>
                </c:ext>
              </c:extLst>
            </c:dLbl>
            <c:spPr>
              <a:noFill/>
              <a:ln>
                <a:solidFill>
                  <a:srgbClr val="00B05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Всего</c:v>
                </c:pt>
                <c:pt idx="1">
                  <c:v>КАС</c:v>
                </c:pt>
              </c:strCache>
            </c:strRef>
          </c:cat>
          <c:val>
            <c:numRef>
              <c:f>Лист1!$B$3:$B$4</c:f>
              <c:numCache>
                <c:formatCode>0.00</c:formatCode>
                <c:ptCount val="2"/>
                <c:pt idx="0">
                  <c:v>5.7</c:v>
                </c:pt>
                <c:pt idx="1">
                  <c:v>5.34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F8-40F0-8C19-68046B8A9B97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8.6681926813914902E-4"/>
                  <c:y val="-1.9912625267516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F8-40F0-8C19-68046B8A9B97}"/>
                </c:ext>
              </c:extLst>
            </c:dLbl>
            <c:dLbl>
              <c:idx val="1"/>
              <c:layout>
                <c:manualLayout>
                  <c:x val="1.6303043826129498E-2"/>
                  <c:y val="2.0834930704101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6F8-40F0-8C19-68046B8A9B97}"/>
                </c:ext>
              </c:extLst>
            </c:dLbl>
            <c:dLbl>
              <c:idx val="2"/>
              <c:layout>
                <c:manualLayout>
                  <c:x val="8.8925693597076885E-3"/>
                  <c:y val="-4.28708234296345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F8-40F0-8C19-68046B8A9B97}"/>
                </c:ext>
              </c:extLst>
            </c:dLbl>
            <c:dLbl>
              <c:idx val="3"/>
              <c:layout>
                <c:manualLayout>
                  <c:x val="4.446284679853499E-3"/>
                  <c:y val="-9.97678661682423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F8-40F0-8C19-68046B8A9B97}"/>
                </c:ext>
              </c:extLst>
            </c:dLbl>
            <c:dLbl>
              <c:idx val="4"/>
              <c:layout>
                <c:manualLayout>
                  <c:x val="1.0374664252991498E-2"/>
                  <c:y val="-1.12174547116055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F8-40F0-8C19-68046B8A9B97}"/>
                </c:ext>
              </c:extLst>
            </c:dLbl>
            <c:dLbl>
              <c:idx val="5"/>
              <c:layout>
                <c:manualLayout>
                  <c:x val="1.1856759146276399E-2"/>
                  <c:y val="5.68931308101939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F8-40F0-8C19-68046B8A9B97}"/>
                </c:ext>
              </c:extLst>
            </c:dLbl>
            <c:spPr>
              <a:noFill/>
              <a:ln w="3175">
                <a:solidFill>
                  <a:srgbClr val="0070C0"/>
                </a:solidFill>
                <a:prstDash val="sysDash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Всего</c:v>
                </c:pt>
                <c:pt idx="1">
                  <c:v>КАС</c:v>
                </c:pt>
              </c:strCache>
            </c:strRef>
          </c:cat>
          <c:val>
            <c:numRef>
              <c:f>Лист1!$C$3:$C$4</c:f>
              <c:numCache>
                <c:formatCode>0.00</c:formatCode>
                <c:ptCount val="2"/>
                <c:pt idx="0">
                  <c:v>3.11</c:v>
                </c:pt>
                <c:pt idx="1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6F8-40F0-8C19-68046B8A9B97}"/>
            </c:ext>
          </c:extLst>
        </c:ser>
        <c:gapWidth val="234"/>
        <c:overlap val="-22"/>
        <c:axId val="67062784"/>
        <c:axId val="67064576"/>
      </c:barChart>
      <c:catAx>
        <c:axId val="67062784"/>
        <c:scaling>
          <c:orientation val="minMax"/>
        </c:scaling>
        <c:axPos val="b"/>
        <c:numFmt formatCode="General" sourceLinked="1"/>
        <c:majorTickMark val="none"/>
        <c:minorTickMark val="out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64576"/>
        <c:crosses val="autoZero"/>
        <c:auto val="1"/>
        <c:lblAlgn val="l"/>
        <c:lblOffset val="100"/>
        <c:tickLblSkip val="1"/>
        <c:tickMarkSkip val="2"/>
      </c:catAx>
      <c:valAx>
        <c:axId val="67064576"/>
        <c:scaling>
          <c:orientation val="minMax"/>
          <c:max val="6"/>
          <c:min val="0"/>
        </c:scaling>
        <c:axPos val="l"/>
        <c:numFmt formatCode="0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62784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7576475556213964"/>
          <c:y val="5.5205525229890737E-2"/>
          <c:w val="0.18167631580030219"/>
          <c:h val="0.281137979155470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0.35294</cdr:x>
      <cdr:y>0.44118</cdr:y>
    </cdr:from>
    <cdr:to>
      <cdr:x>0.60741</cdr:x>
      <cdr:y>0.51471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430958" y="2160257"/>
          <a:ext cx="2473698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0.80672</cdr:x>
      <cdr:y>0.58824</cdr:y>
    </cdr:from>
    <cdr:to>
      <cdr:x>1</cdr:x>
      <cdr:y>0.66176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912768" y="2880320"/>
          <a:ext cx="1656184" cy="359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l"/>
          <a:endParaRPr lang="ru-RU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0.4571</cdr:x>
      <cdr:y>0.57133</cdr:y>
    </cdr:from>
    <cdr:to>
      <cdr:x>0.5429</cdr:x>
      <cdr:y>0.65584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1392" y="2920970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0.87109</cdr:x>
      <cdr:y>0.36768</cdr:y>
    </cdr:from>
    <cdr:to>
      <cdr:x>0.98403</cdr:x>
      <cdr:y>0.43471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9910670" y="2250445"/>
          <a:ext cx="1284949" cy="4102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/>
            <a:t>2,</a:t>
          </a:r>
          <a:r>
            <a:rPr lang="en-US" sz="2000" b="1" dirty="0" smtClean="0"/>
            <a:t>1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0.87111</cdr:x>
      <cdr:y>0.5</cdr:y>
    </cdr:from>
    <cdr:to>
      <cdr:x>0.98803</cdr:x>
      <cdr:y>0.56703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9910897" y="3060340"/>
          <a:ext cx="1330230" cy="4102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0,4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0.87198</cdr:x>
      <cdr:y>0.63378</cdr:y>
    </cdr:from>
    <cdr:to>
      <cdr:x>0.98023</cdr:x>
      <cdr:y>0.70081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8351016" y="3783214"/>
          <a:ext cx="103674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18</a:t>
          </a:r>
          <a:r>
            <a:rPr lang="ru-RU" sz="2000" b="1" dirty="0" smtClean="0">
              <a:solidFill>
                <a:schemeClr val="tx1"/>
              </a:solidFill>
            </a:rPr>
            <a:t>,</a:t>
          </a:r>
          <a:r>
            <a:rPr lang="en-US" sz="2000" b="1" dirty="0" smtClean="0">
              <a:solidFill>
                <a:schemeClr val="tx1"/>
              </a:solidFill>
            </a:rPr>
            <a:t>9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0.86641</cdr:x>
      <cdr:y>0.77271</cdr:y>
    </cdr:from>
    <cdr:to>
      <cdr:x>0.98127</cdr:x>
      <cdr:y>0.83974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9670211" y="4612511"/>
          <a:ext cx="128203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1</a:t>
          </a:r>
          <a:r>
            <a:rPr lang="en-US" sz="2000" b="1" dirty="0" smtClean="0">
              <a:solidFill>
                <a:schemeClr val="tx1"/>
              </a:solidFill>
            </a:rPr>
            <a:t>5</a:t>
          </a:r>
          <a:r>
            <a:rPr lang="ru-RU" sz="2000" b="1" dirty="0" smtClean="0">
              <a:solidFill>
                <a:schemeClr val="tx1"/>
              </a:solidFill>
            </a:rPr>
            <a:t>,</a:t>
          </a:r>
          <a:r>
            <a:rPr lang="en-US" sz="2000" b="1" dirty="0" smtClean="0">
              <a:solidFill>
                <a:schemeClr val="tx1"/>
              </a:solidFill>
            </a:rPr>
            <a:t>8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0.70935</cdr:x>
      <cdr:y>0.30319</cdr:y>
    </cdr:from>
    <cdr:to>
      <cdr:x>0.85972</cdr:x>
      <cdr:y>0.30319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8070490" y="1855714"/>
          <a:ext cx="1710799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0.50633</cdr:x>
      <cdr:y>0.4</cdr:y>
    </cdr:from>
    <cdr:to>
      <cdr:x>0.85972</cdr:x>
      <cdr:y>0.4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5760641" y="2448273"/>
          <a:ext cx="4020648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0.50633</cdr:x>
      <cdr:y>0.55294</cdr:y>
    </cdr:from>
    <cdr:to>
      <cdr:x>0.85972</cdr:x>
      <cdr:y>0.55294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5760641" y="3384377"/>
          <a:ext cx="4020648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0.53383</cdr:x>
      <cdr:y>0.66519</cdr:y>
    </cdr:from>
    <cdr:to>
      <cdr:x>0.86466</cdr:x>
      <cdr:y>0.66519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5112568" y="3970679"/>
          <a:ext cx="3168352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0.52786</cdr:x>
      <cdr:y>0.80994</cdr:y>
    </cdr:from>
    <cdr:to>
      <cdr:x>0.85869</cdr:x>
      <cdr:y>0.80994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5891572" y="4834775"/>
          <a:ext cx="3692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0.35294</cdr:x>
      <cdr:y>0.44118</cdr:y>
    </cdr:from>
    <cdr:to>
      <cdr:x>0.60741</cdr:x>
      <cdr:y>0.51471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430958" y="2160257"/>
          <a:ext cx="2473698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0.80672</cdr:x>
      <cdr:y>0.58824</cdr:y>
    </cdr:from>
    <cdr:to>
      <cdr:x>1</cdr:x>
      <cdr:y>0.66176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912768" y="2880320"/>
          <a:ext cx="1656184" cy="359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l"/>
          <a:endParaRPr lang="ru-RU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0.35294</cdr:x>
      <cdr:y>0.44118</cdr:y>
    </cdr:from>
    <cdr:to>
      <cdr:x>0.60741</cdr:x>
      <cdr:y>0.51471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430958" y="2160257"/>
          <a:ext cx="2473698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0.80672</cdr:x>
      <cdr:y>0.58824</cdr:y>
    </cdr:from>
    <cdr:to>
      <cdr:x>1</cdr:x>
      <cdr:y>0.66176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912768" y="2880320"/>
          <a:ext cx="1656184" cy="359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l"/>
          <a:endParaRPr lang="ru-RU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0.05792</cdr:x>
      <cdr:y>0</cdr:y>
    </cdr:from>
    <cdr:to>
      <cdr:x>0.9811</cdr:x>
      <cdr:y>0.89938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1444" y="0"/>
          <a:ext cx="5760640" cy="321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0.35294</cdr:x>
      <cdr:y>0.44118</cdr:y>
    </cdr:from>
    <cdr:to>
      <cdr:x>0.60741</cdr:x>
      <cdr:y>0.51471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430958" y="2160257"/>
          <a:ext cx="2473698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0.80672</cdr:x>
      <cdr:y>0.58824</cdr:y>
    </cdr:from>
    <cdr:to>
      <cdr:x>1</cdr:x>
      <cdr:y>0.66176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912768" y="2880320"/>
          <a:ext cx="1656184" cy="359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l"/>
          <a:endParaRPr lang="ru-RU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0.35294</cdr:x>
      <cdr:y>0.44118</cdr:y>
    </cdr:from>
    <cdr:to>
      <cdr:x>0.60741</cdr:x>
      <cdr:y>0.51471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430958" y="2160257"/>
          <a:ext cx="2473698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0.80672</cdr:x>
      <cdr:y>0.58824</cdr:y>
    </cdr:from>
    <cdr:to>
      <cdr:x>1</cdr:x>
      <cdr:y>0.66176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912768" y="2880320"/>
          <a:ext cx="1656184" cy="359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pPr algn="l"/>
          <a:endParaRPr lang="ru-RU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0.5296</cdr:x>
      <cdr:y>0.58236</cdr:y>
    </cdr:from>
    <cdr:to>
      <cdr:x>0.68929</cdr:x>
      <cdr:y>0.69057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89494" y="3100192"/>
          <a:ext cx="18362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По состоянию </a:t>
          </a:r>
          <a:br>
            <a:rPr lang="ru-RU" sz="1400" b="1" dirty="0" smtClean="0"/>
          </a:br>
          <a:r>
            <a:rPr lang="ru-RU" sz="1400" b="1" dirty="0" smtClean="0"/>
            <a:t>на 11.03.2022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0.33811</cdr:x>
      <cdr:y>0.25106</cdr:y>
    </cdr:from>
    <cdr:to>
      <cdr:x>0.41666</cdr:x>
      <cdr:y>0.32951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5760" y="11521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0.02516</cdr:x>
      <cdr:y>0</cdr:y>
    </cdr:from>
    <cdr:to>
      <cdr:x>0.16618</cdr:x>
      <cdr:y>0.20616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0"/>
          <a:ext cx="1614641" cy="117793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0.02516</cdr:x>
      <cdr:y>0.23056</cdr:y>
    </cdr:from>
    <cdr:to>
      <cdr:x>0.16149</cdr:x>
      <cdr:y>0.37181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91687" y="1317395"/>
          <a:ext cx="1580521" cy="8070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0.02484</cdr:x>
      <cdr:y>0.42028</cdr:y>
    </cdr:from>
    <cdr:to>
      <cdr:x>0.16594</cdr:x>
      <cdr:y>0.60932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2401416"/>
          <a:ext cx="1635813" cy="108013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2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1EA6624B-0B62-4D32-83F3-A3D694A3B61E}" type="datetimeFigureOut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1735"/>
            <a:ext cx="2951217" cy="49760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5"/>
            <a:ext cx="2951217" cy="49760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968960CC-85F7-4B86-BEB0-ADE8DC8702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2555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50475" cy="497046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3" y="2"/>
            <a:ext cx="2950475" cy="497046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D4D3976C-ED6B-4317-81C5-EB6B0641F4C6}" type="datetimeFigureOut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5"/>
          </a:xfrm>
          <a:prstGeom prst="rect">
            <a:avLst/>
          </a:prstGeom>
        </p:spPr>
        <p:txBody>
          <a:bodyPr vert="horz" lIns="91567" tIns="45785" rIns="91567" bIns="45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2154"/>
            <a:ext cx="2950475" cy="497046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3" y="9442154"/>
            <a:ext cx="2950475" cy="497046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3D018FD9-E900-42A9-B499-55BD5DEB6B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8893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18FD9-E900-42A9-B499-55BD5DEB6B6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18FD9-E900-42A9-B499-55BD5DEB6B6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1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18FD9-E900-42A9-B499-55BD5DEB6B6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380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E722-9589-41C6-BDC7-019872BCFF33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913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11071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0678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714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238394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4557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AAA3-3372-41FA-8A00-2F0E441C28FB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048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074F-CC3E-4FFA-9E31-8F76EB29D20C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88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E722-9589-41C6-BDC7-019872BCFF33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940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7943-DF52-4D5F-9BA4-E4201C4DE3C9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37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B9DE-E5EB-4BC8-ACC4-2A733BC974B3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077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7943-DF52-4D5F-9BA4-E4201C4DE3C9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113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615A-D262-4815-A295-FC423B71AD43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092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259-E1B6-4022-BE65-BC6C24065FDD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349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E93B-36E9-4359-9AE5-62EE31983530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692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FBD-85B8-4BDF-AEA6-DE0A8F2DA8EC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400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6F4-2ED8-47CC-A17E-7F10EBE596BE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330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621F-9E64-440D-9014-DB76C3FE1B0F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548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AAA3-3372-41FA-8A00-2F0E441C28FB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471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074F-CC3E-4FFA-9E31-8F76EB29D20C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623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B9DE-E5EB-4BC8-ACC4-2A733BC974B3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16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615A-D262-4815-A295-FC423B71AD43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488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259-E1B6-4022-BE65-BC6C24065FDD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57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E93B-36E9-4359-9AE5-62EE31983530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86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AFBD-85B8-4BDF-AEA6-DE0A8F2DA8EC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1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6F4-2ED8-47CC-A17E-7F10EBE596BE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153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621F-9E64-440D-9014-DB76C3FE1B0F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067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6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0288-6225-4877-9F13-E1AA80894951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5121-FD1A-4ADD-8B74-4689006220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38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28" y="2636912"/>
            <a:ext cx="12144672" cy="1944216"/>
          </a:xfrm>
          <a:effectLst>
            <a:softEdge rad="127000"/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Предварительные итоги работы отрасли растениеводства за 2021 год </a:t>
            </a:r>
            <a:b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основные задачи по подготовке </a:t>
            </a:r>
            <a:b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 проведению весенних </a:t>
            </a:r>
            <a: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полевых работ </a:t>
            </a:r>
            <a: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2022 году</a:t>
            </a:r>
            <a:endParaRPr lang="ru-RU" sz="3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6120" y="5661248"/>
            <a:ext cx="5375920" cy="92641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1" dirty="0"/>
          </a:p>
          <a:p>
            <a:pPr algn="l"/>
            <a:r>
              <a:rPr lang="ru-RU" sz="80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Васильев ИЛЬЯ АЛЕКСАНДРОВИЧ</a:t>
            </a:r>
            <a:endParaRPr lang="ru-RU" sz="8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lang="ru-RU" sz="5600" b="1" cap="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</a:t>
            </a:r>
            <a:r>
              <a:rPr lang="ru-RU" sz="5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министра сельского хозяйства </a:t>
            </a:r>
            <a:br>
              <a:rPr lang="ru-RU" sz="5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5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торговли красноярского края</a:t>
            </a:r>
            <a:endParaRPr lang="ru-RU" sz="5600" b="1" cap="all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\знак МСХ КК\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16632"/>
            <a:ext cx="1506420" cy="1688778"/>
          </a:xfrm>
          <a:prstGeom prst="rect">
            <a:avLst/>
          </a:prstGeom>
          <a:ln>
            <a:noFill/>
          </a:ln>
          <a:effectLst>
            <a:outerShdw blurRad="292100" dist="139700" dir="45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5472608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субъектами АПК края минеральных удобрений жидких форм в 2021 году и план на 2022 год,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тонн д.в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1018709"/>
              </p:ext>
            </p:extLst>
          </p:nvPr>
        </p:nvGraphicFramePr>
        <p:xfrm>
          <a:off x="-168696" y="1458891"/>
          <a:ext cx="5976664" cy="490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17232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84032" y="84029"/>
            <a:ext cx="5472608" cy="674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доли</a:t>
            </a:r>
            <a:r>
              <a:rPr lang="ru-RU" sz="2400" b="1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приобретения минеральных удобрений по группам районов края,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400" b="1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0134254"/>
              </p:ext>
            </p:extLst>
          </p:nvPr>
        </p:nvGraphicFramePr>
        <p:xfrm>
          <a:off x="5702532" y="562654"/>
          <a:ext cx="6293446" cy="548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9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5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-315416"/>
            <a:ext cx="11521280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минеральных удобрений, тыс. тонн д.в.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tx1"/>
                </a:solidFill>
              </a:rPr>
              <a:t>(по состоянию на </a:t>
            </a:r>
            <a:r>
              <a:rPr lang="ru-RU" sz="2400" b="1" i="1" dirty="0" smtClean="0">
                <a:solidFill>
                  <a:schemeClr val="tx1"/>
                </a:solidFill>
              </a:rPr>
              <a:t>11.03.2022)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7880610"/>
              </p:ext>
            </p:extLst>
          </p:nvPr>
        </p:nvGraphicFramePr>
        <p:xfrm>
          <a:off x="479376" y="1052736"/>
          <a:ext cx="11498360" cy="53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34813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0"/>
            <a:ext cx="11881320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Обеспеченность ГСМ для проведения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весенних полевых работ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тонн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0000444"/>
              </p:ext>
            </p:extLst>
          </p:nvPr>
        </p:nvGraphicFramePr>
        <p:xfrm>
          <a:off x="0" y="1268760"/>
          <a:ext cx="116406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7368" y="5301208"/>
            <a:ext cx="1152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 текущих условиях необходимо обратить особое внимание на создание резервов топлива и смазочных материалов необходимых для осуществления хозяйственной деятельности!</a:t>
            </a:r>
            <a:endParaRPr lang="ru-RU" sz="22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="" xmlns:p14="http://schemas.microsoft.com/office/powerpoint/2010/main" val="10109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9998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12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35360" y="3356992"/>
          <a:ext cx="114492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35360" y="0"/>
          <a:ext cx="1156129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71664" y="645333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* пунктирным штрихом обозначено зимнее дизельное топливо ЕВРО класс 2 (ДТ-З-К5)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5480" y="620688"/>
            <a:ext cx="1800200" cy="244827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04312" y="620688"/>
            <a:ext cx="1440160" cy="244827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0"/>
            <a:ext cx="11953328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для проведения весенних полевых работ по состоянию 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15.03.2022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523843"/>
              </p:ext>
            </p:extLst>
          </p:nvPr>
        </p:nvGraphicFramePr>
        <p:xfrm>
          <a:off x="335360" y="1027584"/>
          <a:ext cx="11377264" cy="534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13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9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1737304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и план приобретения основных видов сельскохозяйственной техники в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году, единиц</a:t>
            </a:r>
          </a:p>
        </p:txBody>
      </p:sp>
      <p:graphicFrame>
        <p:nvGraphicFramePr>
          <p:cNvPr id="7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229953"/>
              </p:ext>
            </p:extLst>
          </p:nvPr>
        </p:nvGraphicFramePr>
        <p:xfrm>
          <a:off x="119336" y="1027584"/>
          <a:ext cx="11881320" cy="571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9998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14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073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1593288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Возрастной состав парка сельскохозяйственной техники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325841"/>
              </p:ext>
            </p:extLst>
          </p:nvPr>
        </p:nvGraphicFramePr>
        <p:xfrm>
          <a:off x="119336" y="1027584"/>
          <a:ext cx="11737304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9998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15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3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1737304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видов сельскохозяйственной техники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/ 2021 году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9998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16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910823732"/>
              </p:ext>
            </p:extLst>
          </p:nvPr>
        </p:nvGraphicFramePr>
        <p:xfrm>
          <a:off x="5771964" y="3558855"/>
          <a:ext cx="5328592" cy="297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30119984"/>
              </p:ext>
            </p:extLst>
          </p:nvPr>
        </p:nvGraphicFramePr>
        <p:xfrm>
          <a:off x="1091445" y="3558854"/>
          <a:ext cx="4680520" cy="297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9573562"/>
              </p:ext>
            </p:extLst>
          </p:nvPr>
        </p:nvGraphicFramePr>
        <p:xfrm>
          <a:off x="1091445" y="980728"/>
          <a:ext cx="10009111" cy="2592288"/>
        </p:xfrm>
        <a:graphic>
          <a:graphicData uri="http://schemas.openxmlformats.org/drawingml/2006/table">
            <a:tbl>
              <a:tblPr/>
              <a:tblGrid>
                <a:gridCol w="2709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7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7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72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53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53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9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динамика 2021/2020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Количество, 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Стоимость, 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Количество, 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Стоимость, 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Тракторы общего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182 025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910 621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Зерноуборочные комбайны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140 738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2 195 625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Кормоуборочные комбайны самоходные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107 321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54 048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Кормоуборочные комбайны прицепные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4 363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2 639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Прочая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с\х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3 073 502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3 273 698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3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72489" y="2060576"/>
            <a:ext cx="1125537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664" y="2565400"/>
            <a:ext cx="1125537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1" y="2708276"/>
            <a:ext cx="112712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91344" y="116632"/>
            <a:ext cx="11809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 опашки полей прилегающих к лесным массивам, населенным пунктам,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тыс. га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7200201"/>
              </p:ext>
            </p:extLst>
          </p:nvPr>
        </p:nvGraphicFramePr>
        <p:xfrm>
          <a:off x="299357" y="1423413"/>
          <a:ext cx="11665294" cy="517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17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1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377264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данным ФГБУ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«Среднесибирское УГМС»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2060848"/>
            <a:ext cx="11107298" cy="3960440"/>
          </a:xfrm>
        </p:spPr>
        <p:txBody>
          <a:bodyPr anchor="ctr"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Влагообеспеченность полей перед уходом в зиму была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началу полевых работ на большей части земледельческой территории края влагообеспеченность полей в метровом слое почвы составит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мм. полезной влаги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нормы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первой половины вегетационного периода будет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18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6078"/>
            <a:ext cx="12072664" cy="7395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Предварительные итоги работы отрасли растениеводства за 2021 год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 flipH="1">
            <a:off x="11712624" y="6376243"/>
            <a:ext cx="36004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1504" y="6165304"/>
            <a:ext cx="8902824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</a:pPr>
            <a:endParaRPr lang="ru-RU" dirty="0"/>
          </a:p>
          <a:p>
            <a:pPr lvl="0">
              <a:spcBef>
                <a:spcPct val="0"/>
              </a:spcBef>
            </a:pPr>
            <a:endParaRPr lang="ru-RU" sz="1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940" y="1678351"/>
            <a:ext cx="10824120" cy="828437"/>
          </a:xfrm>
          <a:blipFill dpi="0" rotWithShape="1">
            <a:blip r:embed="rId2" cstate="print">
              <a:alphaModFix amt="51000"/>
            </a:blip>
            <a:srcRect/>
            <a:tile tx="-107950" ty="-406400" sx="53000" sy="18000" flip="x" algn="tl"/>
          </a:blipFill>
          <a:ln>
            <a:noFill/>
          </a:ln>
          <a:effectLst>
            <a:reflection blurRad="6350" stA="52000" endA="300" endPos="35000" dir="5400000" sy="-100000" algn="bl" rotWithShape="0"/>
            <a:softEdge rad="165100"/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Масличные</a:t>
            </a:r>
            <a:r>
              <a:rPr lang="ru-RU" b="1" dirty="0" smtClean="0"/>
              <a:t> культуры </a:t>
            </a:r>
            <a:r>
              <a:rPr lang="ru-RU" dirty="0" smtClean="0"/>
              <a:t>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322,7</a:t>
            </a:r>
            <a:r>
              <a:rPr lang="ru-RU" dirty="0" smtClean="0"/>
              <a:t> тыс. тонн, в т.ч. </a:t>
            </a:r>
            <a:r>
              <a:rPr lang="ru-RU" b="1" dirty="0" smtClean="0"/>
              <a:t>рапс</a:t>
            </a:r>
            <a:r>
              <a:rPr lang="ru-RU" dirty="0" smtClean="0"/>
              <a:t> 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308,2</a:t>
            </a:r>
            <a:r>
              <a:rPr lang="ru-RU" dirty="0" smtClean="0"/>
              <a:t> тыс. тонн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199456" y="4077072"/>
            <a:ext cx="9937104" cy="2451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b="1" u="sng" dirty="0" smtClean="0"/>
              <a:t>Приобретено минеральных удобрений </a:t>
            </a:r>
            <a:r>
              <a:rPr lang="ru-RU" sz="2200" dirty="0" smtClean="0"/>
              <a:t>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67,8</a:t>
            </a:r>
            <a:r>
              <a:rPr lang="ru-RU" sz="2200" dirty="0" smtClean="0"/>
              <a:t> </a:t>
            </a:r>
            <a:r>
              <a:rPr lang="ru-RU" sz="2200" b="1" dirty="0" smtClean="0"/>
              <a:t>тыс. тонн д.в.</a:t>
            </a:r>
            <a:r>
              <a:rPr lang="ru-RU" sz="2200" dirty="0" smtClean="0"/>
              <a:t>, в том числе </a:t>
            </a:r>
          </a:p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200" b="1" dirty="0" smtClean="0"/>
              <a:t>    жидких</a:t>
            </a:r>
            <a:r>
              <a:rPr lang="ru-RU" sz="2200" dirty="0" smtClean="0"/>
              <a:t> 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3,11</a:t>
            </a:r>
            <a:r>
              <a:rPr lang="ru-RU" sz="2200" dirty="0" smtClean="0"/>
              <a:t> </a:t>
            </a:r>
            <a:r>
              <a:rPr lang="ru-RU" sz="2200" b="1" dirty="0" smtClean="0"/>
              <a:t>тыс. тонн д.в.</a:t>
            </a:r>
            <a:endParaRPr lang="ru-RU" sz="22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b="1" u="sng" dirty="0" smtClean="0"/>
              <a:t>Заготовлено кормов </a:t>
            </a:r>
            <a:r>
              <a:rPr lang="ru-RU" sz="2200" dirty="0" smtClean="0"/>
              <a:t>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32,1 </a:t>
            </a:r>
            <a:r>
              <a:rPr lang="ru-RU" sz="2200" b="1" dirty="0" smtClean="0"/>
              <a:t>центнеров кормовых единиц </a:t>
            </a:r>
            <a:r>
              <a:rPr lang="ru-RU" sz="2200" dirty="0" smtClean="0"/>
              <a:t>на 1 условную голову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b="1" u="sng" dirty="0" smtClean="0"/>
              <a:t>Отгрузка зерна урожая 2021 года</a:t>
            </a:r>
            <a:r>
              <a:rPr lang="ru-RU" sz="2200" b="1" dirty="0" smtClean="0"/>
              <a:t> </a:t>
            </a:r>
            <a:r>
              <a:rPr lang="ru-RU" sz="2200" dirty="0" smtClean="0"/>
              <a:t>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662,8</a:t>
            </a:r>
            <a:r>
              <a:rPr lang="ru-RU" sz="2200" dirty="0" smtClean="0"/>
              <a:t> </a:t>
            </a:r>
            <a:r>
              <a:rPr lang="ru-RU" sz="2200" b="1" dirty="0" smtClean="0"/>
              <a:t>тыс. тонн</a:t>
            </a:r>
            <a:endParaRPr lang="ru-RU" sz="22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b="1" u="sng" dirty="0" smtClean="0"/>
              <a:t>Приобретено новой сельскохозяйственной техники</a:t>
            </a:r>
            <a:r>
              <a:rPr lang="ru-RU" sz="2200" dirty="0" smtClean="0"/>
              <a:t> 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2 142 </a:t>
            </a:r>
            <a:r>
              <a:rPr lang="ru-RU" sz="2200" b="1" dirty="0" smtClean="0"/>
              <a:t>ед.</a:t>
            </a:r>
            <a:r>
              <a:rPr lang="ru-RU" sz="2200" dirty="0" smtClean="0"/>
              <a:t>, в том числе </a:t>
            </a:r>
          </a:p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200" b="1" dirty="0" smtClean="0"/>
              <a:t>    тракторов</a:t>
            </a:r>
            <a:r>
              <a:rPr lang="ru-RU" sz="2200" dirty="0" smtClean="0"/>
              <a:t> 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355</a:t>
            </a:r>
            <a:r>
              <a:rPr lang="ru-RU" sz="2200" dirty="0" smtClean="0"/>
              <a:t> </a:t>
            </a:r>
            <a:r>
              <a:rPr lang="ru-RU" sz="2200" b="1" dirty="0" smtClean="0"/>
              <a:t>ед.</a:t>
            </a:r>
            <a:r>
              <a:rPr lang="ru-RU" sz="2200" dirty="0" smtClean="0"/>
              <a:t>, </a:t>
            </a:r>
            <a:r>
              <a:rPr lang="ru-RU" sz="2200" b="1" dirty="0" smtClean="0"/>
              <a:t>комбайнов</a:t>
            </a:r>
            <a:r>
              <a:rPr lang="ru-RU" sz="2200" dirty="0" smtClean="0"/>
              <a:t> 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</a:t>
            </a:r>
            <a:r>
              <a:rPr lang="ru-RU" sz="2200" b="1" dirty="0" smtClean="0"/>
              <a:t> ед.</a:t>
            </a:r>
          </a:p>
          <a:p>
            <a:endParaRPr lang="ru-RU" sz="2200" dirty="0"/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863960" y="2427113"/>
            <a:ext cx="10464080" cy="898161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tile tx="-107950" ty="-450850" sx="14000" sy="15000" flip="x" algn="ctr"/>
          </a:blipFill>
          <a:effectLst>
            <a:softEdge rad="1397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Картофель </a:t>
            </a:r>
            <a:r>
              <a:rPr lang="ru-RU" dirty="0" smtClean="0"/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507,9</a:t>
            </a:r>
            <a:r>
              <a:rPr lang="ru-RU" dirty="0" smtClean="0"/>
              <a:t> тыс. тонн, в т.ч. </a:t>
            </a:r>
            <a:r>
              <a:rPr lang="ru-RU" b="1" dirty="0" smtClean="0"/>
              <a:t>по с/х и к(ф)х </a:t>
            </a:r>
            <a:r>
              <a:rPr lang="ru-RU" dirty="0" smtClean="0"/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102,9</a:t>
            </a:r>
            <a:r>
              <a:rPr lang="ru-RU" dirty="0" smtClean="0"/>
              <a:t> тыс. тонн</a:t>
            </a: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1151992" y="3255550"/>
            <a:ext cx="9888016" cy="677506"/>
          </a:xfrm>
          <a:prstGeom prst="rect">
            <a:avLst/>
          </a:prstGeom>
          <a:blipFill dpi="0" rotWithShape="1">
            <a:blip r:embed="rId4" cstate="print">
              <a:alphaModFix amt="36000"/>
            </a:blip>
            <a:srcRect/>
            <a:tile tx="-304800" ty="-863600" sx="39000" sy="25000" flip="x" algn="tl"/>
          </a:blipFill>
          <a:effectLst>
            <a:softEdge rad="101600"/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/>
              <a:t>Овощи</a:t>
            </a:r>
            <a:r>
              <a:rPr lang="ru-RU" sz="3000" dirty="0" smtClean="0"/>
              <a:t> –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139,8</a:t>
            </a:r>
            <a:r>
              <a:rPr lang="ru-RU" sz="3000" dirty="0" smtClean="0"/>
              <a:t> тыс. тонн, в т.ч. </a:t>
            </a:r>
            <a:r>
              <a:rPr lang="ru-RU" sz="3000" b="1" dirty="0" smtClean="0"/>
              <a:t>по с/х и к(ф)х </a:t>
            </a:r>
            <a:r>
              <a:rPr lang="ru-RU" sz="3000" dirty="0" smtClean="0"/>
              <a:t>–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25,2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smtClean="0"/>
              <a:t>тыс. тонн</a:t>
            </a:r>
          </a:p>
          <a:p>
            <a:endParaRPr lang="ru-RU" dirty="0"/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2232112" y="954592"/>
            <a:ext cx="7727776" cy="795908"/>
          </a:xfrm>
          <a:prstGeom prst="rect">
            <a:avLst/>
          </a:prstGeom>
          <a:blipFill dpi="0" rotWithShape="1">
            <a:blip r:embed="rId5" cstate="print">
              <a:alphaModFix amt="36000"/>
            </a:blip>
            <a:srcRect/>
            <a:tile tx="0" ty="0" sx="100000" sy="100000" flip="x" algn="tl"/>
          </a:blipFill>
          <a:ln>
            <a:noFill/>
          </a:ln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Зерновые и зернобобовые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2 626,4 </a:t>
            </a:r>
            <a:r>
              <a:rPr lang="ru-RU" dirty="0"/>
              <a:t>тыс. </a:t>
            </a:r>
            <a:r>
              <a:rPr lang="ru-RU" dirty="0" smtClean="0"/>
              <a:t>тонн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38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377264" cy="838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посевную кампанию 2022 года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1772816"/>
            <a:ext cx="11929864" cy="4910504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необходимо полностью обеспечить наличие основных материально-технических ресурсов необходимых для бесперебойного проведения посевной кампании (качественный семенной материал, ГСМ и запасные части, пестициды </a:t>
            </a:r>
            <a:r>
              <a:rPr lang="ru-RU" dirty="0" smtClean="0"/>
              <a:t>и </a:t>
            </a:r>
            <a:r>
              <a:rPr lang="ru-RU" dirty="0"/>
              <a:t>агрохимикаты</a:t>
            </a:r>
            <a:r>
              <a:rPr lang="ru-RU" dirty="0" smtClean="0"/>
              <a:t>)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продолжить </a:t>
            </a:r>
            <a:r>
              <a:rPr lang="ru-RU" dirty="0"/>
              <a:t>работу по вовлечению в сельскохозяйственный оборот неиспользуемой </a:t>
            </a:r>
            <a:r>
              <a:rPr lang="ru-RU" dirty="0" smtClean="0"/>
              <a:t>пашни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увеличить </a:t>
            </a:r>
            <a:r>
              <a:rPr lang="ru-RU" dirty="0"/>
              <a:t>производство картофеля и овощей в организованном </a:t>
            </a:r>
            <a:r>
              <a:rPr lang="ru-RU" dirty="0" smtClean="0"/>
              <a:t>секторе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активно </a:t>
            </a:r>
            <a:r>
              <a:rPr lang="ru-RU" dirty="0"/>
              <a:t>пользоваться инструментами по страхованию урожая </a:t>
            </a:r>
            <a:r>
              <a:rPr lang="ru-RU" dirty="0" smtClean="0"/>
              <a:t>сельскохозяйственных культур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продолжить </a:t>
            </a:r>
            <a:r>
              <a:rPr lang="ru-RU" dirty="0"/>
              <a:t>работу по сохранению и повышению плодородия </a:t>
            </a:r>
            <a:r>
              <a:rPr lang="ru-RU" dirty="0" smtClean="0"/>
              <a:t>почв</a:t>
            </a:r>
            <a:endParaRPr lang="ru-RU" dirty="0"/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19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2636912"/>
            <a:ext cx="10800000" cy="1944216"/>
          </a:xfrm>
          <a:effectLst>
            <a:softEdge rad="127000"/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БЛАГОДАРЮ ЗА ВНИМАНИЕ</a:t>
            </a:r>
            <a:endParaRPr lang="ru-RU" sz="4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\знак МСХ КК\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90" y="332656"/>
            <a:ext cx="1506420" cy="1688778"/>
          </a:xfrm>
          <a:prstGeom prst="rect">
            <a:avLst/>
          </a:prstGeom>
          <a:ln>
            <a:noFill/>
          </a:ln>
          <a:effectLst>
            <a:outerShdw blurRad="292100" dist="139700" dir="45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39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406078"/>
            <a:ext cx="11593288" cy="7395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Планируемая структура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посевных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площадей в 2022 году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(</a:t>
            </a:r>
            <a:r>
              <a:rPr lang="ru-RU" sz="2800" b="1" i="1" dirty="0">
                <a:solidFill>
                  <a:schemeClr val="tx1"/>
                </a:solidFill>
              </a:rPr>
              <a:t>все </a:t>
            </a:r>
            <a:r>
              <a:rPr lang="ru-RU" sz="2800" b="1" i="1" dirty="0" smtClean="0">
                <a:solidFill>
                  <a:schemeClr val="tx1"/>
                </a:solidFill>
              </a:rPr>
              <a:t>категории хозяйств)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smtClean="0">
                <a:solidFill>
                  <a:schemeClr val="tx1"/>
                </a:solidFill>
              </a:rPr>
              <a:t>тыс. га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506567"/>
              </p:ext>
            </p:extLst>
          </p:nvPr>
        </p:nvGraphicFramePr>
        <p:xfrm>
          <a:off x="346" y="620687"/>
          <a:ext cx="12000309" cy="612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 flipH="1">
            <a:off x="11712624" y="6376243"/>
            <a:ext cx="36004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1504" y="6165304"/>
            <a:ext cx="8902824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</a:pPr>
            <a:endParaRPr lang="ru-RU" dirty="0"/>
          </a:p>
          <a:p>
            <a:pPr lvl="0">
              <a:spcBef>
                <a:spcPct val="0"/>
              </a:spcBef>
            </a:pPr>
            <a:endParaRPr lang="ru-RU" sz="1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1287" y="2264114"/>
            <a:ext cx="106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62,</a:t>
            </a:r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7" name="TextBox 2"/>
          <p:cNvSpPr txBox="1"/>
          <p:nvPr/>
        </p:nvSpPr>
        <p:spPr>
          <a:xfrm rot="16200000">
            <a:off x="10260133" y="3644324"/>
            <a:ext cx="2558950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Доля в структуре, %</a:t>
            </a:r>
          </a:p>
        </p:txBody>
      </p:sp>
    </p:spTree>
    <p:extLst>
      <p:ext uri="{BB962C8B-B14F-4D97-AF65-F5344CB8AC3E}">
        <p14:creationId xmlns="" xmlns:p14="http://schemas.microsoft.com/office/powerpoint/2010/main" val="2820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12072664" cy="7395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Планируемая структура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посевных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площадей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группам районов в 2022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</a:rPr>
              <a:t>по с/х и кфх</a:t>
            </a:r>
            <a:r>
              <a:rPr lang="ru-RU" sz="3200" b="1" dirty="0" smtClean="0">
                <a:solidFill>
                  <a:schemeClr val="tx1"/>
                </a:solidFill>
              </a:rPr>
              <a:t>), </a:t>
            </a:r>
            <a:r>
              <a:rPr lang="ru-RU" sz="2800" b="1" i="1" dirty="0" smtClean="0">
                <a:solidFill>
                  <a:schemeClr val="tx1"/>
                </a:solidFill>
              </a:rPr>
              <a:t>тыс. га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7355514"/>
              </p:ext>
            </p:extLst>
          </p:nvPr>
        </p:nvGraphicFramePr>
        <p:xfrm>
          <a:off x="0" y="1147056"/>
          <a:ext cx="6600056" cy="321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3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1504" y="6165304"/>
            <a:ext cx="8902824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</a:pPr>
            <a:endParaRPr lang="ru-RU" dirty="0"/>
          </a:p>
          <a:p>
            <a:pPr lvl="0">
              <a:spcBef>
                <a:spcPct val="0"/>
              </a:spcBef>
            </a:pPr>
            <a:endParaRPr lang="ru-RU" sz="1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68566244"/>
              </p:ext>
            </p:extLst>
          </p:nvPr>
        </p:nvGraphicFramePr>
        <p:xfrm>
          <a:off x="5950580" y="1147056"/>
          <a:ext cx="6240016" cy="357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3352" y="1147056"/>
            <a:ext cx="6048672" cy="3218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0688738"/>
              </p:ext>
            </p:extLst>
          </p:nvPr>
        </p:nvGraphicFramePr>
        <p:xfrm>
          <a:off x="3071664" y="4391737"/>
          <a:ext cx="60486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7433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01600"/>
            <a:ext cx="11449272" cy="1027584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пашни под урожай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планируемого ярового сева)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9728949"/>
              </p:ext>
            </p:extLst>
          </p:nvPr>
        </p:nvGraphicFramePr>
        <p:xfrm>
          <a:off x="-168696" y="1268760"/>
          <a:ext cx="12360696" cy="53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332656"/>
            <a:ext cx="12144672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качества семян яровых зерновых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зернобобовых культур под урожай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(по состоянию на 15.03.2022)</a:t>
            </a:r>
            <a:r>
              <a:rPr lang="ru-RU" sz="3200" b="1" dirty="0" smtClean="0">
                <a:solidFill>
                  <a:schemeClr val="tx1"/>
                </a:solidFill>
              </a:rPr>
              <a:t>, %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7089829"/>
              </p:ext>
            </p:extLst>
          </p:nvPr>
        </p:nvGraphicFramePr>
        <p:xfrm>
          <a:off x="407368" y="1609725"/>
          <a:ext cx="11521280" cy="11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52" y="2795425"/>
            <a:ext cx="11928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Состояние по обеспеченности в семенном материале основных сельскохозяйственных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культур:</a:t>
            </a:r>
          </a:p>
          <a:p>
            <a:pPr algn="ctr"/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ea typeface="+mj-ea"/>
                <a:cs typeface="+mj-cs"/>
              </a:rPr>
              <a:t>Зерновые и зернобобовые</a:t>
            </a:r>
            <a:r>
              <a:rPr lang="ru-RU" sz="2400" b="1" dirty="0" smtClean="0">
                <a:ea typeface="+mj-ea"/>
                <a:cs typeface="+mj-cs"/>
              </a:rPr>
              <a:t> </a:t>
            </a:r>
            <a:r>
              <a:rPr lang="ru-RU" sz="2400" b="1" dirty="0"/>
              <a:t>–</a:t>
            </a:r>
            <a:r>
              <a:rPr lang="ru-RU" sz="2400" b="1" dirty="0" smtClean="0">
                <a:ea typeface="+mj-ea"/>
                <a:cs typeface="+mj-cs"/>
              </a:rPr>
              <a:t> 92,3 % </a:t>
            </a:r>
            <a:r>
              <a:rPr lang="ru-RU" sz="2000" i="1" dirty="0">
                <a:ea typeface="+mj-ea"/>
                <a:cs typeface="+mj-cs"/>
              </a:rPr>
              <a:t>(наличие собственных семян)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ea typeface="+mj-ea"/>
                <a:cs typeface="+mj-cs"/>
              </a:rPr>
              <a:t>Рапс</a:t>
            </a:r>
            <a:r>
              <a:rPr lang="ru-RU" sz="2400" b="1" dirty="0" smtClean="0">
                <a:ea typeface="+mj-ea"/>
                <a:cs typeface="+mj-cs"/>
              </a:rPr>
              <a:t> – 56,7 % </a:t>
            </a:r>
            <a:r>
              <a:rPr lang="ru-RU" sz="2000" i="1" dirty="0">
                <a:ea typeface="+mj-ea"/>
                <a:cs typeface="+mj-cs"/>
              </a:rPr>
              <a:t>(наличие </a:t>
            </a:r>
            <a:r>
              <a:rPr lang="ru-RU" sz="2000" i="1" dirty="0" smtClean="0">
                <a:ea typeface="+mj-ea"/>
                <a:cs typeface="+mj-cs"/>
              </a:rPr>
              <a:t>собственных </a:t>
            </a:r>
            <a:r>
              <a:rPr lang="ru-RU" sz="2000" i="1" dirty="0">
                <a:ea typeface="+mj-ea"/>
                <a:cs typeface="+mj-cs"/>
              </a:rPr>
              <a:t>и приобретенных семян)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ea typeface="+mj-ea"/>
                <a:cs typeface="+mj-cs"/>
              </a:rPr>
              <a:t>Кукуруза</a:t>
            </a:r>
            <a:r>
              <a:rPr lang="ru-RU" sz="2400" b="1" dirty="0" smtClean="0">
                <a:ea typeface="+mj-ea"/>
                <a:cs typeface="+mj-cs"/>
              </a:rPr>
              <a:t> – 55,9 % </a:t>
            </a:r>
            <a:r>
              <a:rPr lang="ru-RU" sz="2000" i="1" dirty="0">
                <a:ea typeface="+mj-ea"/>
                <a:cs typeface="+mj-cs"/>
              </a:rPr>
              <a:t>(наличие приобретенных семян)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ea typeface="+mj-ea"/>
                <a:cs typeface="+mj-cs"/>
              </a:rPr>
              <a:t>Картофель</a:t>
            </a:r>
            <a:r>
              <a:rPr lang="ru-RU" sz="2400" b="1" dirty="0" smtClean="0">
                <a:ea typeface="+mj-ea"/>
                <a:cs typeface="+mj-cs"/>
              </a:rPr>
              <a:t> – 91,4 % </a:t>
            </a:r>
            <a:r>
              <a:rPr lang="ru-RU" sz="2000" i="1" dirty="0">
                <a:ea typeface="+mj-ea"/>
                <a:cs typeface="+mj-cs"/>
              </a:rPr>
              <a:t>(наличие собственных семян)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ea typeface="+mj-ea"/>
                <a:cs typeface="+mj-cs"/>
              </a:rPr>
              <a:t>Овощные культуры</a:t>
            </a:r>
            <a:r>
              <a:rPr lang="ru-RU" sz="2400" b="1" dirty="0" smtClean="0">
                <a:ea typeface="+mj-ea"/>
                <a:cs typeface="+mj-cs"/>
              </a:rPr>
              <a:t> – 2,9 % </a:t>
            </a:r>
            <a:r>
              <a:rPr lang="ru-RU" sz="2000" i="1" dirty="0">
                <a:ea typeface="+mj-ea"/>
                <a:cs typeface="+mj-cs"/>
              </a:rPr>
              <a:t>(наличие приобретенных семян)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7" y="116632"/>
            <a:ext cx="12192000" cy="1027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новых сортов сельскохозяйственных культур которые включены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(или) по которым расширена зона допуска по Восточно-Сибирскому региону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89240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6763199"/>
              </p:ext>
            </p:extLst>
          </p:nvPr>
        </p:nvGraphicFramePr>
        <p:xfrm>
          <a:off x="335360" y="831096"/>
          <a:ext cx="11161240" cy="5939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4752528">
                  <a:extLst>
                    <a:ext uri="{9D8B030D-6E8A-4147-A177-3AD203B41FA5}">
                      <a16:colId xmlns="" xmlns:a16="http://schemas.microsoft.com/office/drawing/2014/main" val="1448563803"/>
                    </a:ext>
                  </a:extLst>
                </a:gridCol>
                <a:gridCol w="6408712">
                  <a:extLst>
                    <a:ext uri="{9D8B030D-6E8A-4147-A177-3AD203B41FA5}">
                      <a16:colId xmlns="" xmlns:a16="http://schemas.microsoft.com/office/drawing/2014/main" val="1937805549"/>
                    </a:ext>
                  </a:extLst>
                </a:gridCol>
              </a:tblGrid>
              <a:tr h="404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10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Сорт </a:t>
                      </a:r>
                      <a:r>
                        <a:rPr lang="ru-RU" sz="12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1" kern="120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</a:t>
                      </a:r>
                      <a:endParaRPr lang="ru-RU" sz="1200" b="1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10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18936872"/>
                  </a:ext>
                </a:extLst>
              </a:tr>
              <a:tr h="16100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Яровая мягкая пшеница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Байкальская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(ФГБУН Бурятский НЦ СО РАН)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7564589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Гонец </a:t>
                      </a:r>
                      <a:r>
                        <a:rPr lang="ru-RU" sz="12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ФГБНУ ФАНЦ </a:t>
                      </a:r>
                      <a:r>
                        <a:rPr lang="ru-RU" sz="1200" b="0" kern="120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Агробиотехнологий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26917426"/>
                  </a:ext>
                </a:extLst>
              </a:tr>
              <a:tr h="24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Новосибирская 49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ФИЦИ цитологии и генетики СО РАН)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80630896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Юнион</a:t>
                      </a: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ФАНЦ </a:t>
                      </a:r>
                      <a:r>
                        <a:rPr lang="ru-RU" sz="1200" b="0" kern="120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Агробиотехнологий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741096932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Шукшинка</a:t>
                      </a: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ФАНЦ </a:t>
                      </a:r>
                      <a:r>
                        <a:rPr lang="ru-RU" sz="1200" b="0" kern="120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Агробиотехнологий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63514351"/>
                  </a:ext>
                </a:extLst>
              </a:tr>
              <a:tr h="25349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Яровой овес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Браслет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«ФНЦ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Зернобобовых и крупяных 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культур»)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16529514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Кросс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«Уральский ФАНИЦ УрО РАН»)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72397123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Радужный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(ФГБУН «ФИЦ Тюменский НЦ СО РАН»)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66357571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Иртыш 33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«Омский аграрный НЦ»)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66097281"/>
                  </a:ext>
                </a:extLst>
              </a:tr>
              <a:tr h="23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Горох посевной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Рыжик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(ФГБУН «ФИЦ Тюменский НЦ СО РАН»)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329736564"/>
                  </a:ext>
                </a:extLst>
              </a:tr>
              <a:tr h="23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Гречиха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Жданка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(Вагнер В.В.)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135563630"/>
                  </a:ext>
                </a:extLst>
              </a:tr>
              <a:tr h="1610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Яровой рапс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СибНИИК 32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(ФГБНУН СФНЦ Агробиотехнологий)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72828328"/>
                  </a:ext>
                </a:extLst>
              </a:tr>
              <a:tr h="253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Эребус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ФНЦ «ВНИИ масличных культур им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В.С. Пустовойта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738941792"/>
                  </a:ext>
                </a:extLst>
              </a:tr>
              <a:tr h="253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Форпост КЛ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ФНЦ «ВНИИ масличных культур им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В.С. Пустовойта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47161491"/>
                  </a:ext>
                </a:extLst>
              </a:tr>
              <a:tr h="2534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Соя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Баргузин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ФНЦ «ВНИИ масличных культур им</a:t>
                      </a:r>
                      <a:r>
                        <a:rPr lang="ru-RU" sz="12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В.С. Пустовойта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145914312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СК Артика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«СОКО»)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17865999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Эос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(ФГБОУ ВО КрасГАУ)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121326677"/>
                  </a:ext>
                </a:extLst>
              </a:tr>
              <a:tr h="161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Подсолнечник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 ЛС Мажистраль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«ГСА АГРО»)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49795618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 ЛС Регби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«ГСА АГРО»)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92139560"/>
                  </a:ext>
                </a:extLst>
              </a:tr>
              <a:tr h="16100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Кукуруза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 Зета 105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«АРТ АГРО»)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389290747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 Зета 120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«АРТ АГРО»)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601020214"/>
                  </a:ext>
                </a:extLst>
              </a:tr>
              <a:tr h="253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 КС 135 МВ (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ООО «Кубанский селекционно-семеноводческий центр»)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195923375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Гибрид Таганай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(ФГБНУ «ВНИИ кукурузы»)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107384644"/>
                  </a:ext>
                </a:extLst>
              </a:tr>
              <a:tr h="1610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Картофель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Прайм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«ДОКА-генные технологии»)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18270819"/>
                  </a:ext>
                </a:extLst>
              </a:tr>
              <a:tr h="1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Кармен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«ДОКА-генные технологии»)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29448485"/>
                  </a:ext>
                </a:extLst>
              </a:tr>
              <a:tr h="143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Фламинго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«ДОКА-генные технологии»)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946588872"/>
                  </a:ext>
                </a:extLst>
              </a:tr>
              <a:tr h="23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Капуста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Поиск 2018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(ООО «Агрофирма Поиск»)</a:t>
                      </a:r>
                    </a:p>
                  </a:txBody>
                  <a:tcPr marL="42567" marR="42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8000">
                          <a:schemeClr val="accent6">
                            <a:lumMod val="5000"/>
                            <a:lumOff val="9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90776822"/>
                  </a:ext>
                </a:extLst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6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205" y="466936"/>
            <a:ext cx="11305256" cy="7395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площадей озимых культур под урожай 2022 года,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га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9633481"/>
              </p:ext>
            </p:extLst>
          </p:nvPr>
        </p:nvGraphicFramePr>
        <p:xfrm>
          <a:off x="371490" y="1052736"/>
          <a:ext cx="111972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39944" y="6376243"/>
            <a:ext cx="1632720" cy="365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1504" y="6165304"/>
            <a:ext cx="8902824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</a:pPr>
            <a:endParaRPr lang="ru-RU" dirty="0"/>
          </a:p>
          <a:p>
            <a:pPr lvl="0">
              <a:spcBef>
                <a:spcPct val="0"/>
              </a:spcBef>
            </a:pPr>
            <a:endParaRPr lang="ru-RU" sz="1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10527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Декомпозиционный план приобретения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минеральных удобрений под урожай 2022 года и его выполнение,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тонн д.в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8624183"/>
              </p:ext>
            </p:extLst>
          </p:nvPr>
        </p:nvGraphicFramePr>
        <p:xfrm>
          <a:off x="479376" y="1052736"/>
          <a:ext cx="11498360" cy="53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5517232"/>
            <a:ext cx="8686800" cy="102758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6600056" y="4126768"/>
            <a:ext cx="1152128" cy="576064"/>
          </a:xfrm>
          <a:prstGeom prst="wedgeRect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76304" y="6376243"/>
            <a:ext cx="1272680" cy="365125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8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16550</TotalTime>
  <Words>1073</Words>
  <Application>Microsoft Office PowerPoint</Application>
  <PresentationFormat>Произвольный</PresentationFormat>
  <Paragraphs>282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1_Аспект</vt:lpstr>
      <vt:lpstr>Тема Office</vt:lpstr>
      <vt:lpstr>Предварительные итоги работы отрасли растениеводства за 2021 год  и основные задачи по подготовке  к проведению весенних полевых работ  в 2022 году</vt:lpstr>
      <vt:lpstr>Предварительные итоги работы отрасли растениеводства за 2021 год  </vt:lpstr>
      <vt:lpstr>Планируемая структура посевных площадей в 2022 году  (все категории хозяйств), тыс. га </vt:lpstr>
      <vt:lpstr>Планируемая структура посевных площадей  по группам районов в 2022 году (по с/х и кфх), тыс. га </vt:lpstr>
      <vt:lpstr>Готовность пашни под урожай 2022 года  (% от планируемого ярового сева)</vt:lpstr>
      <vt:lpstr>Обзор качества семян яровых зерновых  и зернобобовых культур под урожай 2022 года (по состоянию на 15.03.2022), %</vt:lpstr>
      <vt:lpstr>Перечень новых сортов сельскохозяйственных культур которые включены  и (или) по которым расширена зона допуска по Восточно-Сибирскому региону  </vt:lpstr>
      <vt:lpstr>Структура площадей озимых культур под урожай 2022 года,  тыс. га </vt:lpstr>
      <vt:lpstr> Декомпозиционный план приобретения  минеральных удобрений под урожай 2022 года и его выполнение, тыс. тонн д.в.</vt:lpstr>
      <vt:lpstr> Применение субъектами АПК края минеральных удобрений жидких форм в 2021 году и план на 2022 год,  тыс. тонн д.в.</vt:lpstr>
      <vt:lpstr> Приобретение минеральных удобрений, тыс. тонн д.в. (по состоянию на 11.03.2022)</vt:lpstr>
      <vt:lpstr>Обеспеченность ГСМ для проведения  весенних полевых работ в 2022 году, тыс. тонн</vt:lpstr>
      <vt:lpstr>Слайд 13</vt:lpstr>
      <vt:lpstr>Готовность сельскохозяйственной техники для проведения весенних полевых работ по состоянию на 15.03.2022 </vt:lpstr>
      <vt:lpstr>Наличие и план приобретения основных видов сельскохозяйственной техники в 2022 году, единиц</vt:lpstr>
      <vt:lpstr>Возрастной состав парка сельскохозяйственной техники</vt:lpstr>
      <vt:lpstr>Приобретение основных видов сельскохозяйственной техники  в 2020 / 2021 году</vt:lpstr>
      <vt:lpstr>Слайд 18</vt:lpstr>
      <vt:lpstr>По данным ФГБУ «Среднесибирское УГМС»</vt:lpstr>
      <vt:lpstr>Основные задачи  на посевную кампанию 2022 года 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основных показателей отрасли растениеводства Красноярского края</dc:title>
  <dc:creator>vergeychik</dc:creator>
  <cp:lastModifiedBy>vernandin</cp:lastModifiedBy>
  <cp:revision>1186</cp:revision>
  <cp:lastPrinted>2022-03-14T03:55:21Z</cp:lastPrinted>
  <dcterms:created xsi:type="dcterms:W3CDTF">2016-02-01T09:25:21Z</dcterms:created>
  <dcterms:modified xsi:type="dcterms:W3CDTF">2022-03-17T22:53:35Z</dcterms:modified>
</cp:coreProperties>
</file>